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683" r:id="rId3"/>
    <p:sldId id="680" r:id="rId4"/>
    <p:sldId id="684" r:id="rId5"/>
    <p:sldId id="686" r:id="rId6"/>
    <p:sldId id="685" r:id="rId7"/>
    <p:sldId id="678" r:id="rId8"/>
    <p:sldId id="687" r:id="rId9"/>
    <p:sldId id="652" r:id="rId10"/>
    <p:sldId id="679" r:id="rId11"/>
    <p:sldId id="688" r:id="rId12"/>
    <p:sldId id="681" r:id="rId13"/>
    <p:sldId id="689" r:id="rId14"/>
    <p:sldId id="682" r:id="rId15"/>
    <p:sldId id="653" r:id="rId16"/>
    <p:sldId id="690" r:id="rId17"/>
    <p:sldId id="654" r:id="rId18"/>
    <p:sldId id="69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00"/>
    <a:srgbClr val="000099"/>
    <a:srgbClr val="CC00CC"/>
    <a:srgbClr val="9900CC"/>
    <a:srgbClr val="66FF66"/>
    <a:srgbClr val="FFFF99"/>
    <a:srgbClr val="FFFF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74242" autoAdjust="0"/>
  </p:normalViewPr>
  <p:slideViewPr>
    <p:cSldViewPr snapToGrid="0">
      <p:cViewPr varScale="1">
        <p:scale>
          <a:sx n="83" d="100"/>
          <a:sy n="83" d="100"/>
        </p:scale>
        <p:origin x="3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7A0F7-AD19-4993-8574-730EC50C92A6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4BD24-89E3-4C51-B736-BCCE6C13A8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A22D17-D596-48B2-ACBB-09058C344CC5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85880C-E2C3-4DAB-AE74-D9BE69162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3" y="4662544"/>
            <a:ext cx="1125345" cy="267703"/>
          </a:xfrm>
          <a:prstGeom prst="rect">
            <a:avLst/>
          </a:prstGeom>
        </p:spPr>
      </p:pic>
      <p:sp>
        <p:nvSpPr>
          <p:cNvPr id="30" name="Line 3"/>
          <p:cNvSpPr>
            <a:spLocks noChangeShapeType="1"/>
          </p:cNvSpPr>
          <p:nvPr userDrawn="1"/>
        </p:nvSpPr>
        <p:spPr bwMode="auto">
          <a:xfrm>
            <a:off x="1266568" y="4803998"/>
            <a:ext cx="6942395" cy="0"/>
          </a:xfrm>
          <a:prstGeom prst="line">
            <a:avLst/>
          </a:prstGeom>
          <a:noFill/>
          <a:ln w="19050" algn="ctr">
            <a:solidFill>
              <a:srgbClr val="85D1F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Rectangle 9"/>
          <p:cNvSpPr>
            <a:spLocks noChangeArrowheads="1"/>
          </p:cNvSpPr>
          <p:nvPr userDrawn="1"/>
        </p:nvSpPr>
        <p:spPr bwMode="auto">
          <a:xfrm>
            <a:off x="8208962" y="4394656"/>
            <a:ext cx="609917" cy="60991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5D1F7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endParaRPr lang="fr-FR"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49" y="4419021"/>
            <a:ext cx="503429" cy="559959"/>
          </a:xfrm>
          <a:prstGeom prst="rect">
            <a:avLst/>
          </a:prstGeom>
        </p:spPr>
      </p:pic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0" y="428092"/>
            <a:ext cx="9144000" cy="0"/>
          </a:xfrm>
          <a:prstGeom prst="line">
            <a:avLst/>
          </a:prstGeom>
          <a:noFill/>
          <a:ln w="25400" algn="ctr">
            <a:solidFill>
              <a:srgbClr val="85D1F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262908" y="123478"/>
            <a:ext cx="598868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Line 3"/>
          <p:cNvSpPr>
            <a:spLocks noChangeShapeType="1"/>
          </p:cNvSpPr>
          <p:nvPr userDrawn="1"/>
        </p:nvSpPr>
        <p:spPr bwMode="auto">
          <a:xfrm>
            <a:off x="0" y="301530"/>
            <a:ext cx="2835464" cy="0"/>
          </a:xfrm>
          <a:prstGeom prst="line">
            <a:avLst/>
          </a:prstGeom>
          <a:noFill/>
          <a:ln w="12700" algn="ctr">
            <a:solidFill>
              <a:srgbClr val="00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lvl="0"/>
            <a:endParaRPr lang="zh-CN" altLang="en-US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4810742" y="164227"/>
            <a:ext cx="10652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谢希仁 编著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2835464" y="164857"/>
            <a:ext cx="14927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fr-FR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 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fr-FR" sz="1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 userDrawn="1"/>
        </p:nvSpPr>
        <p:spPr>
          <a:xfrm>
            <a:off x="2793115" y="259181"/>
            <a:ext cx="84698" cy="84698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00B050"/>
            </a:solidFill>
            <a:round/>
          </a:ln>
        </p:spPr>
        <p:txBody>
          <a:bodyPr/>
          <a:lstStyle/>
          <a:p>
            <a:pPr lvl="0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Line 3"/>
          <p:cNvSpPr>
            <a:spLocks noChangeShapeType="1"/>
          </p:cNvSpPr>
          <p:nvPr userDrawn="1"/>
        </p:nvSpPr>
        <p:spPr bwMode="auto">
          <a:xfrm>
            <a:off x="5713428" y="301530"/>
            <a:ext cx="3430572" cy="0"/>
          </a:xfrm>
          <a:prstGeom prst="line">
            <a:avLst/>
          </a:prstGeom>
          <a:noFill/>
          <a:ln w="12700" algn="ctr">
            <a:solidFill>
              <a:srgbClr val="00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lvl="0"/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5710547" y="259181"/>
            <a:ext cx="84698" cy="84698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00B050"/>
            </a:solidFill>
            <a:round/>
          </a:ln>
        </p:spPr>
        <p:txBody>
          <a:bodyPr/>
          <a:lstStyle/>
          <a:p>
            <a:pPr lvl="0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12" y="149234"/>
            <a:ext cx="358346" cy="458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53938" y="1581088"/>
            <a:ext cx="3360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fr-FR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63253" y="2583673"/>
            <a:ext cx="1206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谢希仁  编著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302" y="2239963"/>
            <a:ext cx="251240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ts val="1000"/>
              </a:spcBef>
            </a:pPr>
            <a:r>
              <a:rPr lang="fr-FR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计算机网络（第 8 版）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2236788"/>
            <a:ext cx="2749685" cy="3175"/>
          </a:xfrm>
          <a:prstGeom prst="line">
            <a:avLst/>
          </a:prstGeom>
          <a:ln w="19050">
            <a:solidFill>
              <a:srgbClr val="6D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2" y="2955148"/>
            <a:ext cx="1198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23913"/>
            <a:ext cx="68770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B7E02DE-2EAB-C1FA-ACEF-65C3BBDA61A1}"/>
              </a:ext>
            </a:extLst>
          </p:cNvPr>
          <p:cNvSpPr txBox="1"/>
          <p:nvPr/>
        </p:nvSpPr>
        <p:spPr>
          <a:xfrm>
            <a:off x="548640" y="969264"/>
            <a:ext cx="7936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答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 (1)</a:t>
            </a:r>
            <a:r>
              <a:rPr lang="zh-CN" altLang="en-US" dirty="0">
                <a:solidFill>
                  <a:srgbClr val="FF0000"/>
                </a:solidFill>
              </a:rPr>
              <a:t>源端口即</a:t>
            </a:r>
            <a:r>
              <a:rPr lang="en-US" altLang="zh-CN" dirty="0">
                <a:solidFill>
                  <a:srgbClr val="FF0000"/>
                </a:solidFill>
              </a:rPr>
              <a:t>F721  63265    </a:t>
            </a:r>
            <a:r>
              <a:rPr lang="zh-CN" altLang="en-US" dirty="0">
                <a:solidFill>
                  <a:srgbClr val="FF0000"/>
                </a:solidFill>
              </a:rPr>
              <a:t>数值比较大 客户端端口号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目的端口</a:t>
            </a:r>
            <a:r>
              <a:rPr lang="en-US" altLang="zh-CN" dirty="0">
                <a:solidFill>
                  <a:srgbClr val="FF0000"/>
                </a:solidFill>
              </a:rPr>
              <a:t>0045 69 </a:t>
            </a:r>
            <a:r>
              <a:rPr lang="zh-CN" altLang="en-US" dirty="0">
                <a:solidFill>
                  <a:srgbClr val="FF0000"/>
                </a:solidFill>
              </a:rPr>
              <a:t>服务端端口号 </a:t>
            </a:r>
            <a:r>
              <a:rPr lang="en-US" altLang="zh-CN" dirty="0">
                <a:solidFill>
                  <a:srgbClr val="FF0000"/>
                </a:solidFill>
              </a:rPr>
              <a:t>TFTP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长度字段 </a:t>
            </a:r>
            <a:r>
              <a:rPr lang="en-US" altLang="zh-CN" dirty="0">
                <a:solidFill>
                  <a:srgbClr val="FF0000"/>
                </a:solidFill>
              </a:rPr>
              <a:t>002C 44</a:t>
            </a:r>
            <a:r>
              <a:rPr lang="zh-CN" altLang="en-US" dirty="0">
                <a:solidFill>
                  <a:srgbClr val="FF0000"/>
                </a:solidFill>
              </a:rPr>
              <a:t>字节 首部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字节 数据部分 </a:t>
            </a:r>
            <a:r>
              <a:rPr lang="en-US" altLang="zh-CN" dirty="0">
                <a:solidFill>
                  <a:srgbClr val="FF0000"/>
                </a:solidFill>
              </a:rPr>
              <a:t>44-8=36</a:t>
            </a:r>
            <a:r>
              <a:rPr lang="zh-CN" altLang="en-US" dirty="0">
                <a:solidFill>
                  <a:srgbClr val="FF0000"/>
                </a:solidFill>
              </a:rPr>
              <a:t>字节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(2) </a:t>
            </a:r>
            <a:r>
              <a:rPr lang="zh-CN" altLang="en-US" dirty="0">
                <a:solidFill>
                  <a:srgbClr val="FF0000"/>
                </a:solidFill>
              </a:rPr>
              <a:t>客户端到服务器端 </a:t>
            </a:r>
            <a:r>
              <a:rPr lang="en-US" altLang="zh-CN" dirty="0">
                <a:solidFill>
                  <a:srgbClr val="FF0000"/>
                </a:solidFill>
              </a:rPr>
              <a:t>TFTP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54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58016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某主机的</a:t>
            </a:r>
            <a:r>
              <a:rPr lang="en-US" altLang="zh-CN" dirty="0"/>
              <a:t> MAC </a:t>
            </a:r>
            <a:r>
              <a:rPr lang="zh-CN" altLang="zh-CN" dirty="0"/>
              <a:t>地址为</a:t>
            </a:r>
            <a:r>
              <a:rPr lang="en-US" altLang="zh-CN" dirty="0"/>
              <a:t> 00-15-C5-C1-5E-28</a:t>
            </a:r>
            <a:r>
              <a:rPr lang="zh-CN" altLang="zh-CN" dirty="0"/>
              <a:t>，</a:t>
            </a:r>
            <a:r>
              <a:rPr lang="en-US" altLang="zh-CN" dirty="0"/>
              <a:t>IP </a:t>
            </a:r>
            <a:r>
              <a:rPr lang="zh-CN" altLang="zh-CN" dirty="0"/>
              <a:t>地址为</a:t>
            </a:r>
            <a:r>
              <a:rPr lang="en-US" altLang="zh-CN" dirty="0"/>
              <a:t> 10.2.128.100</a:t>
            </a:r>
            <a:r>
              <a:rPr lang="zh-CN" altLang="zh-CN" dirty="0"/>
              <a:t>（私有地址）。题 </a:t>
            </a:r>
            <a:r>
              <a:rPr lang="en-US" altLang="zh-CN" dirty="0"/>
              <a:t>1-a </a:t>
            </a:r>
            <a:r>
              <a:rPr lang="zh-CN" altLang="zh-CN" dirty="0"/>
              <a:t>图是网络拓扑，题 </a:t>
            </a:r>
            <a:r>
              <a:rPr lang="en-US" altLang="zh-CN" dirty="0"/>
              <a:t>1-b </a:t>
            </a:r>
            <a:r>
              <a:rPr lang="zh-CN" altLang="zh-CN" dirty="0"/>
              <a:t>图是该主机进行</a:t>
            </a:r>
            <a:r>
              <a:rPr lang="en-US" altLang="zh-CN" dirty="0"/>
              <a:t> Web </a:t>
            </a:r>
            <a:r>
              <a:rPr lang="zh-CN" altLang="zh-CN" dirty="0"/>
              <a:t>请求的</a:t>
            </a:r>
            <a:r>
              <a:rPr lang="en-US" altLang="zh-CN" dirty="0"/>
              <a:t> 1 </a:t>
            </a:r>
            <a:r>
              <a:rPr lang="zh-CN" altLang="zh-CN" dirty="0"/>
              <a:t>个以太网数据帧前</a:t>
            </a:r>
            <a:r>
              <a:rPr lang="en-US" altLang="zh-CN" dirty="0"/>
              <a:t> 80B </a:t>
            </a:r>
            <a:r>
              <a:rPr lang="zh-CN" altLang="zh-CN" dirty="0"/>
              <a:t>的十六进制及</a:t>
            </a:r>
            <a:r>
              <a:rPr lang="en-US" altLang="zh-CN" dirty="0"/>
              <a:t> ASCII </a:t>
            </a:r>
            <a:r>
              <a:rPr lang="zh-CN" altLang="zh-CN" dirty="0"/>
              <a:t>码内容。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8" y="270213"/>
            <a:ext cx="10687119" cy="252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00023" y="2514690"/>
            <a:ext cx="8648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请参考图中的数据回答以下问题。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</a:t>
            </a:r>
            <a:r>
              <a:rPr lang="en-US" altLang="zh-CN" dirty="0"/>
              <a:t>Web </a:t>
            </a:r>
            <a:r>
              <a:rPr lang="zh-CN" altLang="zh-CN" dirty="0"/>
              <a:t>服务器的</a:t>
            </a:r>
            <a:r>
              <a:rPr lang="en-US" altLang="zh-CN" dirty="0"/>
              <a:t> IP </a:t>
            </a:r>
            <a:r>
              <a:rPr lang="zh-CN" altLang="zh-CN" dirty="0"/>
              <a:t>地址是什么？该主机的默认网关的</a:t>
            </a:r>
            <a:r>
              <a:rPr lang="en-US" altLang="zh-CN" dirty="0"/>
              <a:t> MAC </a:t>
            </a:r>
            <a:r>
              <a:rPr lang="zh-CN" altLang="zh-CN" dirty="0"/>
              <a:t>地址是什么？（</a:t>
            </a:r>
            <a:r>
              <a:rPr lang="en-US" altLang="zh-CN" dirty="0"/>
              <a:t>2</a:t>
            </a:r>
            <a:r>
              <a:rPr lang="zh-CN" altLang="zh-CN" dirty="0"/>
              <a:t>）该主机在构造题 </a:t>
            </a:r>
            <a:r>
              <a:rPr lang="en-US" altLang="zh-CN" dirty="0"/>
              <a:t>1-b </a:t>
            </a:r>
            <a:r>
              <a:rPr lang="zh-CN" altLang="zh-CN" dirty="0"/>
              <a:t>图的数据帧时，使用什么协议确定目的</a:t>
            </a:r>
            <a:r>
              <a:rPr lang="en-US" altLang="zh-CN" dirty="0"/>
              <a:t> MAC </a:t>
            </a:r>
            <a:r>
              <a:rPr lang="zh-CN" altLang="zh-CN" dirty="0"/>
              <a:t>地址？封装该协议请求报文的以太网帧的目的</a:t>
            </a:r>
            <a:r>
              <a:rPr lang="en-US" altLang="zh-CN" dirty="0"/>
              <a:t> MAC </a:t>
            </a:r>
            <a:r>
              <a:rPr lang="zh-CN" altLang="zh-CN" dirty="0"/>
              <a:t>地址是什么？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）假设</a:t>
            </a:r>
            <a:r>
              <a:rPr lang="en-US" altLang="zh-CN" dirty="0"/>
              <a:t> HTTP/1.1 </a:t>
            </a:r>
            <a:r>
              <a:rPr lang="zh-CN" altLang="zh-CN" dirty="0"/>
              <a:t>协议以持续的非流水线方式工作，一次请求—响应时间为</a:t>
            </a:r>
            <a:r>
              <a:rPr lang="en-US" altLang="zh-CN" dirty="0"/>
              <a:t> RTT</a:t>
            </a:r>
            <a:r>
              <a:rPr lang="zh-CN" altLang="zh-CN" dirty="0"/>
              <a:t>，</a:t>
            </a:r>
            <a:r>
              <a:rPr lang="en-US" altLang="zh-CN" dirty="0"/>
              <a:t>rfc.html </a:t>
            </a:r>
            <a:r>
              <a:rPr lang="zh-CN" altLang="zh-CN" dirty="0"/>
              <a:t>页面引用了</a:t>
            </a:r>
            <a:r>
              <a:rPr lang="en-US" altLang="zh-CN" dirty="0"/>
              <a:t> 5 </a:t>
            </a:r>
            <a:r>
              <a:rPr lang="zh-CN" altLang="zh-CN" dirty="0"/>
              <a:t>个</a:t>
            </a:r>
            <a:r>
              <a:rPr lang="en-US" altLang="zh-CN" dirty="0"/>
              <a:t> JPEG </a:t>
            </a:r>
            <a:r>
              <a:rPr lang="zh-CN" altLang="zh-CN" dirty="0"/>
              <a:t>小图像，则从发出题 </a:t>
            </a:r>
            <a:r>
              <a:rPr lang="en-US" altLang="zh-CN" dirty="0"/>
              <a:t>1-b </a:t>
            </a:r>
            <a:r>
              <a:rPr lang="zh-CN" altLang="zh-CN" dirty="0"/>
              <a:t>图中的</a:t>
            </a:r>
            <a:r>
              <a:rPr lang="en-US" altLang="zh-CN" dirty="0"/>
              <a:t> Web </a:t>
            </a:r>
            <a:r>
              <a:rPr lang="zh-CN" altLang="zh-CN" dirty="0"/>
              <a:t>请求开始到浏览器收到全部内容为止，需要多少个</a:t>
            </a:r>
            <a:r>
              <a:rPr lang="en-US" altLang="zh-CN" dirty="0"/>
              <a:t> RTT</a:t>
            </a:r>
            <a:r>
              <a:rPr lang="zh-CN" altLang="zh-CN" dirty="0"/>
              <a:t>？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）该帧所封装的</a:t>
            </a:r>
            <a:r>
              <a:rPr lang="en-US" altLang="zh-CN" dirty="0"/>
              <a:t> IP </a:t>
            </a:r>
            <a:r>
              <a:rPr lang="zh-CN" altLang="zh-CN" dirty="0"/>
              <a:t>分组经过路由器</a:t>
            </a:r>
            <a:r>
              <a:rPr lang="en-US" altLang="zh-CN" dirty="0"/>
              <a:t> R </a:t>
            </a:r>
            <a:r>
              <a:rPr lang="zh-CN" altLang="zh-CN" dirty="0"/>
              <a:t>转发时，需修改</a:t>
            </a:r>
            <a:r>
              <a:rPr lang="en-US" altLang="zh-CN" dirty="0"/>
              <a:t> IP </a:t>
            </a:r>
            <a:r>
              <a:rPr lang="zh-CN" altLang="zh-CN" dirty="0"/>
              <a:t>分组头中的哪些字段？</a:t>
            </a:r>
          </a:p>
        </p:txBody>
      </p:sp>
    </p:spTree>
    <p:extLst>
      <p:ext uri="{BB962C8B-B14F-4D97-AF65-F5344CB8AC3E}">
        <p14:creationId xmlns:p14="http://schemas.microsoft.com/office/powerpoint/2010/main" val="29867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DE66A7-4294-512D-749C-35DE07C421F7}"/>
              </a:ext>
            </a:extLst>
          </p:cNvPr>
          <p:cNvSpPr txBox="1"/>
          <p:nvPr/>
        </p:nvSpPr>
        <p:spPr>
          <a:xfrm>
            <a:off x="411480" y="713232"/>
            <a:ext cx="8238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答</a:t>
            </a:r>
            <a:r>
              <a:rPr lang="en-US" altLang="zh-CN" dirty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AutoNum type="arabicParenBoth"/>
            </a:pPr>
            <a:r>
              <a:rPr lang="en-US" altLang="zh-CN" dirty="0">
                <a:solidFill>
                  <a:srgbClr val="FF0000"/>
                </a:solidFill>
              </a:rPr>
              <a:t>MAC</a:t>
            </a:r>
            <a:r>
              <a:rPr lang="zh-CN" altLang="en-US" dirty="0">
                <a:solidFill>
                  <a:srgbClr val="FF0000"/>
                </a:solidFill>
              </a:rPr>
              <a:t>帧首部占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个字节，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数据报目的地址前有</a:t>
            </a:r>
            <a:r>
              <a:rPr lang="en-US" altLang="zh-CN" dirty="0">
                <a:solidFill>
                  <a:srgbClr val="FF0000"/>
                </a:solidFill>
              </a:rPr>
              <a:t>16</a:t>
            </a:r>
            <a:r>
              <a:rPr lang="zh-CN" altLang="en-US" dirty="0">
                <a:solidFill>
                  <a:srgbClr val="FF0000"/>
                </a:solidFill>
              </a:rPr>
              <a:t>个字节，</a:t>
            </a:r>
            <a:r>
              <a:rPr lang="en-US" altLang="zh-CN" dirty="0">
                <a:solidFill>
                  <a:srgbClr val="FF0000"/>
                </a:solidFill>
              </a:rPr>
              <a:t>14+16=30</a:t>
            </a:r>
            <a:r>
              <a:rPr lang="zh-CN" altLang="en-US" dirty="0">
                <a:solidFill>
                  <a:srgbClr val="FF0000"/>
                </a:solidFill>
              </a:rPr>
              <a:t>，所以目的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地址为</a:t>
            </a:r>
            <a:r>
              <a:rPr lang="en-US" altLang="zh-CN" dirty="0">
                <a:solidFill>
                  <a:srgbClr val="FF0000"/>
                </a:solidFill>
              </a:rPr>
              <a:t>31-34</a:t>
            </a:r>
            <a:r>
              <a:rPr lang="zh-CN" altLang="en-US" dirty="0">
                <a:solidFill>
                  <a:srgbClr val="FF0000"/>
                </a:solidFill>
              </a:rPr>
              <a:t>字节，即</a:t>
            </a:r>
            <a:r>
              <a:rPr lang="en-US" altLang="zh-CN" dirty="0">
                <a:solidFill>
                  <a:srgbClr val="FF0000"/>
                </a:solidFill>
              </a:rPr>
              <a:t>40 aa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62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20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64.170.98.32;</a:t>
            </a:r>
            <a:r>
              <a:rPr lang="zh-CN" altLang="en-US" dirty="0">
                <a:solidFill>
                  <a:srgbClr val="FF0000"/>
                </a:solidFill>
              </a:rPr>
              <a:t>该数据帧的目的</a:t>
            </a:r>
            <a:r>
              <a:rPr lang="en-US" altLang="zh-CN" dirty="0">
                <a:solidFill>
                  <a:srgbClr val="FF0000"/>
                </a:solidFill>
              </a:rPr>
              <a:t>MAC</a:t>
            </a:r>
            <a:r>
              <a:rPr lang="zh-CN" altLang="en-US" dirty="0">
                <a:solidFill>
                  <a:srgbClr val="FF0000"/>
                </a:solidFill>
              </a:rPr>
              <a:t>地址就是该主机的默认网关</a:t>
            </a:r>
            <a:r>
              <a:rPr lang="en-US" altLang="zh-CN" dirty="0">
                <a:solidFill>
                  <a:srgbClr val="FF0000"/>
                </a:solidFill>
              </a:rPr>
              <a:t>MAC</a:t>
            </a:r>
            <a:r>
              <a:rPr lang="zh-CN" altLang="en-US" dirty="0">
                <a:solidFill>
                  <a:srgbClr val="FF0000"/>
                </a:solidFill>
              </a:rPr>
              <a:t>地址，即</a:t>
            </a:r>
            <a:r>
              <a:rPr lang="en-US" altLang="zh-CN" dirty="0">
                <a:solidFill>
                  <a:srgbClr val="FF0000"/>
                </a:solidFill>
              </a:rPr>
              <a:t>00-21-27-21-51-ee</a:t>
            </a:r>
          </a:p>
          <a:p>
            <a:pPr marL="342900" indent="-342900">
              <a:buAutoNum type="arabicParenBoth"/>
            </a:pPr>
            <a:r>
              <a:rPr lang="en-US" altLang="zh-CN" dirty="0">
                <a:solidFill>
                  <a:srgbClr val="FF0000"/>
                </a:solidFill>
              </a:rPr>
              <a:t>ARP </a:t>
            </a:r>
            <a:r>
              <a:rPr lang="zh-CN" altLang="en-US" dirty="0">
                <a:solidFill>
                  <a:srgbClr val="FF0000"/>
                </a:solidFill>
              </a:rPr>
              <a:t>因为</a:t>
            </a:r>
            <a:r>
              <a:rPr lang="en-US" altLang="zh-CN" dirty="0">
                <a:solidFill>
                  <a:srgbClr val="FF0000"/>
                </a:solidFill>
              </a:rPr>
              <a:t>ARP</a:t>
            </a:r>
            <a:r>
              <a:rPr lang="zh-CN" altLang="en-US" dirty="0">
                <a:solidFill>
                  <a:srgbClr val="FF0000"/>
                </a:solidFill>
              </a:rPr>
              <a:t>协议请求报文需要进行广播，所以封装</a:t>
            </a:r>
            <a:r>
              <a:rPr lang="en-US" altLang="zh-CN" dirty="0">
                <a:solidFill>
                  <a:srgbClr val="FF0000"/>
                </a:solidFill>
              </a:rPr>
              <a:t>ARP</a:t>
            </a:r>
            <a:r>
              <a:rPr lang="zh-CN" altLang="en-US" dirty="0">
                <a:solidFill>
                  <a:srgbClr val="FF0000"/>
                </a:solidFill>
              </a:rPr>
              <a:t>协议请求报文的以太网帧的目的</a:t>
            </a:r>
            <a:r>
              <a:rPr lang="en-US" altLang="zh-CN" dirty="0">
                <a:solidFill>
                  <a:srgbClr val="FF0000"/>
                </a:solidFill>
              </a:rPr>
              <a:t>MAC</a:t>
            </a:r>
            <a:r>
              <a:rPr lang="zh-CN" altLang="en-US" dirty="0">
                <a:solidFill>
                  <a:srgbClr val="FF0000"/>
                </a:solidFill>
              </a:rPr>
              <a:t>地址是</a:t>
            </a:r>
            <a:r>
              <a:rPr lang="en-US" altLang="zh-CN" dirty="0">
                <a:solidFill>
                  <a:srgbClr val="FF0000"/>
                </a:solidFill>
              </a:rPr>
              <a:t>ff-ff-ff-ff-ff-ff</a:t>
            </a:r>
          </a:p>
          <a:p>
            <a:pPr marL="342900" indent="-342900">
              <a:buAutoNum type="arabicParenBoth"/>
            </a:pPr>
            <a:r>
              <a:rPr lang="zh-CN" altLang="en-US" dirty="0">
                <a:solidFill>
                  <a:srgbClr val="FF0000"/>
                </a:solidFill>
              </a:rPr>
              <a:t>持续的非流水线连接，只需建立一次</a:t>
            </a:r>
            <a:r>
              <a:rPr lang="en-US" altLang="zh-CN" dirty="0">
                <a:solidFill>
                  <a:srgbClr val="FF0000"/>
                </a:solidFill>
              </a:rPr>
              <a:t>TCP</a:t>
            </a:r>
            <a:r>
              <a:rPr lang="zh-CN" altLang="en-US" dirty="0">
                <a:solidFill>
                  <a:srgbClr val="FF0000"/>
                </a:solidFill>
              </a:rPr>
              <a:t>连接，需要一个</a:t>
            </a:r>
            <a:r>
              <a:rPr lang="en-US" altLang="zh-CN" dirty="0">
                <a:solidFill>
                  <a:srgbClr val="FF0000"/>
                </a:solidFill>
              </a:rPr>
              <a:t>RTT</a:t>
            </a:r>
            <a:r>
              <a:rPr lang="zh-CN" altLang="en-US" dirty="0">
                <a:solidFill>
                  <a:srgbClr val="FF0000"/>
                </a:solidFill>
              </a:rPr>
              <a:t>的时间 加上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个页面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 err="1">
                <a:solidFill>
                  <a:srgbClr val="FF0000"/>
                </a:solidFill>
              </a:rPr>
              <a:t>img</a:t>
            </a:r>
            <a:r>
              <a:rPr lang="zh-CN" altLang="en-US" dirty="0">
                <a:solidFill>
                  <a:srgbClr val="FF0000"/>
                </a:solidFill>
              </a:rPr>
              <a:t>文件 一共需要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>
                <a:solidFill>
                  <a:srgbClr val="FF0000"/>
                </a:solidFill>
              </a:rPr>
              <a:t>RTT</a:t>
            </a:r>
            <a:r>
              <a:rPr lang="zh-CN" altLang="en-US" dirty="0">
                <a:solidFill>
                  <a:srgbClr val="FF0000"/>
                </a:solidFill>
              </a:rPr>
              <a:t>时间 </a:t>
            </a:r>
            <a:r>
              <a:rPr lang="en-US" altLang="zh-CN" dirty="0">
                <a:solidFill>
                  <a:srgbClr val="FF0000"/>
                </a:solidFill>
              </a:rPr>
              <a:t>Web</a:t>
            </a:r>
            <a:r>
              <a:rPr lang="zh-CN" altLang="en-US" dirty="0">
                <a:solidFill>
                  <a:srgbClr val="FF0000"/>
                </a:solidFill>
              </a:rPr>
              <a:t>请求开始后，</a:t>
            </a:r>
            <a:r>
              <a:rPr lang="en-US" altLang="zh-CN" dirty="0">
                <a:solidFill>
                  <a:srgbClr val="FF0000"/>
                </a:solidFill>
              </a:rPr>
              <a:t>TCP</a:t>
            </a:r>
            <a:r>
              <a:rPr lang="zh-CN" altLang="en-US" dirty="0">
                <a:solidFill>
                  <a:srgbClr val="FF0000"/>
                </a:solidFill>
              </a:rPr>
              <a:t>连接已经建立 所以只需要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>
                <a:solidFill>
                  <a:srgbClr val="FF0000"/>
                </a:solidFill>
              </a:rPr>
              <a:t>RTT</a:t>
            </a:r>
          </a:p>
          <a:p>
            <a:pPr marL="342900" indent="-342900">
              <a:buAutoNum type="arabicParenBoth"/>
            </a:pPr>
            <a:r>
              <a:rPr lang="zh-CN" altLang="en-US" dirty="0">
                <a:solidFill>
                  <a:srgbClr val="FF0000"/>
                </a:solidFill>
              </a:rPr>
              <a:t>需要修改源</a:t>
            </a:r>
            <a:r>
              <a:rPr lang="en-US" altLang="zh-CN" dirty="0">
                <a:solidFill>
                  <a:srgbClr val="FF0000"/>
                </a:solidFill>
              </a:rPr>
              <a:t>IP TTL </a:t>
            </a:r>
            <a:r>
              <a:rPr lang="zh-CN" altLang="en-US" dirty="0">
                <a:solidFill>
                  <a:srgbClr val="FF0000"/>
                </a:solidFill>
              </a:rPr>
              <a:t>以及头部校验和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AutoNum type="arabicParenBoth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7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0" y="1266824"/>
            <a:ext cx="690314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2514600"/>
            <a:ext cx="589207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4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95300"/>
            <a:ext cx="8248650" cy="74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2875" y="1254942"/>
            <a:ext cx="4324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1</a:t>
            </a:r>
            <a:r>
              <a:rPr lang="zh-CN" altLang="en-US" sz="1600" b="1" dirty="0"/>
              <a:t>） </a:t>
            </a:r>
            <a:r>
              <a:rPr lang="en-US" altLang="zh-CN" sz="1600" b="1" dirty="0"/>
              <a:t>DHCP </a:t>
            </a:r>
            <a:r>
              <a:rPr lang="zh-CN" altLang="en-US" sz="1600" b="1" dirty="0"/>
              <a:t>服务器可为主机 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～ </a:t>
            </a:r>
            <a:r>
              <a:rPr lang="en-US" altLang="zh-CN" sz="1600" b="1" dirty="0"/>
              <a:t>N </a:t>
            </a:r>
            <a:r>
              <a:rPr lang="zh-CN" altLang="en-US" sz="1600" b="1" dirty="0"/>
              <a:t>动态分配 </a:t>
            </a:r>
            <a:r>
              <a:rPr lang="en-US" altLang="zh-CN" sz="1600" b="1" dirty="0"/>
              <a:t>IP </a:t>
            </a:r>
            <a:r>
              <a:rPr lang="zh-CN" altLang="en-US" sz="1600" b="1" dirty="0"/>
              <a:t>地址的最大范围是什么？主机 </a:t>
            </a:r>
            <a:r>
              <a:rPr lang="en-US" altLang="zh-CN" sz="1600" b="1" dirty="0"/>
              <a:t>2 </a:t>
            </a:r>
            <a:r>
              <a:rPr lang="zh-CN" altLang="en-US" sz="1600" b="1" dirty="0"/>
              <a:t>使用 </a:t>
            </a:r>
            <a:r>
              <a:rPr lang="en-US" altLang="zh-CN" sz="1600" b="1" dirty="0"/>
              <a:t>DHCP </a:t>
            </a:r>
            <a:r>
              <a:rPr lang="zh-CN" altLang="en-US" sz="1600" b="1" dirty="0"/>
              <a:t>协议获取 </a:t>
            </a:r>
            <a:r>
              <a:rPr lang="en-US" altLang="zh-CN" sz="1600" b="1" dirty="0"/>
              <a:t>IP </a:t>
            </a:r>
            <a:r>
              <a:rPr lang="zh-CN" altLang="en-US" sz="1600" b="1" dirty="0"/>
              <a:t>地址的过程中，发送的封装 </a:t>
            </a:r>
            <a:r>
              <a:rPr lang="en-US" altLang="zh-CN" sz="1600" b="1" dirty="0"/>
              <a:t>DHCP Discover</a:t>
            </a:r>
            <a:r>
              <a:rPr lang="zh-CN" altLang="en-US" sz="1600" b="1" dirty="0"/>
              <a:t>报文的</a:t>
            </a:r>
            <a:r>
              <a:rPr lang="en-US" altLang="zh-CN" sz="1600" b="1" dirty="0"/>
              <a:t>IP</a:t>
            </a:r>
            <a:r>
              <a:rPr lang="zh-CN" altLang="en-US" sz="1600" b="1" dirty="0"/>
              <a:t>分组的源</a:t>
            </a:r>
            <a:r>
              <a:rPr lang="en-US" altLang="zh-CN" sz="1600" b="1" dirty="0"/>
              <a:t>IP</a:t>
            </a:r>
            <a:r>
              <a:rPr lang="zh-CN" altLang="en-US" sz="1600" b="1" dirty="0"/>
              <a:t>和目的</a:t>
            </a:r>
            <a:r>
              <a:rPr lang="en-US" altLang="zh-CN" sz="1600" b="1" dirty="0"/>
              <a:t>IP</a:t>
            </a:r>
            <a:r>
              <a:rPr lang="zh-CN" altLang="en-US" sz="1600" b="1" dirty="0"/>
              <a:t>地址分别是多少？</a:t>
            </a:r>
            <a:endParaRPr lang="en-US" altLang="zh-CN" sz="1600" b="1" dirty="0"/>
          </a:p>
          <a:p>
            <a:r>
              <a:rPr lang="en-US" altLang="zh-CN" sz="1600" b="1" dirty="0"/>
              <a:t>2</a:t>
            </a:r>
            <a:r>
              <a:rPr lang="zh-CN" altLang="en-US" sz="1600" b="1" dirty="0"/>
              <a:t>）若主机 </a:t>
            </a:r>
            <a:r>
              <a:rPr lang="en-US" altLang="zh-CN" sz="1600" b="1" dirty="0"/>
              <a:t>2 </a:t>
            </a:r>
            <a:r>
              <a:rPr lang="zh-CN" altLang="en-US" sz="1600" b="1" dirty="0"/>
              <a:t>的 </a:t>
            </a:r>
            <a:r>
              <a:rPr lang="en-US" altLang="zh-CN" sz="1600" b="1" dirty="0"/>
              <a:t>ARP </a:t>
            </a:r>
            <a:r>
              <a:rPr lang="zh-CN" altLang="en-US" sz="1600" b="1" dirty="0"/>
              <a:t>表为空，则该主机访问 </a:t>
            </a:r>
            <a:r>
              <a:rPr lang="en-US" altLang="zh-CN" sz="1600" b="1" dirty="0"/>
              <a:t>Internet </a:t>
            </a:r>
            <a:r>
              <a:rPr lang="zh-CN" altLang="en-US" sz="1600" b="1" dirty="0"/>
              <a:t>时，发出的第一个以太网帧的目的 </a:t>
            </a:r>
            <a:r>
              <a:rPr lang="en-US" altLang="zh-CN" sz="1600" b="1" dirty="0"/>
              <a:t>MAC </a:t>
            </a:r>
            <a:r>
              <a:rPr lang="zh-CN" altLang="en-US" sz="1600" b="1" dirty="0"/>
              <a:t>地址是什么？封装主机 </a:t>
            </a:r>
            <a:r>
              <a:rPr lang="en-US" altLang="zh-CN" sz="1600" b="1" dirty="0"/>
              <a:t>2 </a:t>
            </a:r>
            <a:r>
              <a:rPr lang="zh-CN" altLang="en-US" sz="1600" b="1" dirty="0"/>
              <a:t>发往 </a:t>
            </a:r>
            <a:r>
              <a:rPr lang="en-US" altLang="zh-CN" sz="1600" b="1" dirty="0"/>
              <a:t>Internet </a:t>
            </a:r>
            <a:r>
              <a:rPr lang="zh-CN" altLang="en-US" sz="1600" b="1" dirty="0"/>
              <a:t>的 </a:t>
            </a:r>
            <a:r>
              <a:rPr lang="en-US" altLang="zh-CN" sz="1600" b="1" dirty="0"/>
              <a:t>IP </a:t>
            </a:r>
            <a:r>
              <a:rPr lang="zh-CN" altLang="en-US" sz="1600" b="1" dirty="0"/>
              <a:t>分组的以太网帧的目的 </a:t>
            </a:r>
            <a:r>
              <a:rPr lang="en-US" altLang="zh-CN" sz="1600" b="1" dirty="0"/>
              <a:t>MAC </a:t>
            </a:r>
            <a:r>
              <a:rPr lang="zh-CN" altLang="en-US" sz="1600" b="1" dirty="0"/>
              <a:t>地址是什么？</a:t>
            </a:r>
          </a:p>
          <a:p>
            <a:r>
              <a:rPr lang="en-US" altLang="zh-CN" sz="1600" b="1" dirty="0"/>
              <a:t>3</a:t>
            </a:r>
            <a:r>
              <a:rPr lang="zh-CN" altLang="en-US" sz="1600" b="1" dirty="0"/>
              <a:t>）若主机 </a:t>
            </a:r>
            <a:r>
              <a:rPr lang="en-US" altLang="zh-CN" sz="1600" b="1" dirty="0"/>
              <a:t>1 </a:t>
            </a:r>
            <a:r>
              <a:rPr lang="zh-CN" altLang="en-US" sz="1600" b="1" dirty="0"/>
              <a:t>的子网掩码和默认网关分别配置为 </a:t>
            </a:r>
            <a:r>
              <a:rPr lang="en-US" altLang="zh-CN" sz="1600" b="1" dirty="0"/>
              <a:t>255.255.255.0 </a:t>
            </a:r>
            <a:r>
              <a:rPr lang="zh-CN" altLang="en-US" sz="1600" b="1" dirty="0"/>
              <a:t>和 </a:t>
            </a:r>
            <a:r>
              <a:rPr lang="en-US" altLang="zh-CN" sz="1600" b="1" dirty="0"/>
              <a:t>111.123.15.2</a:t>
            </a:r>
            <a:r>
              <a:rPr lang="zh-CN" altLang="en-US" sz="1600" b="1" dirty="0"/>
              <a:t>，则该主机是否能访</a:t>
            </a:r>
          </a:p>
          <a:p>
            <a:r>
              <a:rPr lang="zh-CN" altLang="en-US" sz="1600" b="1" dirty="0"/>
              <a:t>问 </a:t>
            </a:r>
            <a:r>
              <a:rPr lang="en-US" altLang="zh-CN" sz="1600" b="1" dirty="0"/>
              <a:t>WWW </a:t>
            </a:r>
            <a:r>
              <a:rPr lang="zh-CN" altLang="en-US" sz="1600" b="1" dirty="0"/>
              <a:t>服务器？是否能访问 </a:t>
            </a:r>
            <a:r>
              <a:rPr lang="en-US" altLang="zh-CN" sz="1600" b="1" dirty="0"/>
              <a:t>Internet</a:t>
            </a:r>
            <a:r>
              <a:rPr lang="zh-CN" altLang="en-US" sz="1600" b="1" dirty="0"/>
              <a:t>？请说明理由。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123950"/>
            <a:ext cx="4285615" cy="2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B00858C-9C17-02BC-37FF-54352E410AB4}"/>
              </a:ext>
            </a:extLst>
          </p:cNvPr>
          <p:cNvSpPr txBox="1"/>
          <p:nvPr/>
        </p:nvSpPr>
        <p:spPr>
          <a:xfrm>
            <a:off x="393192" y="804672"/>
            <a:ext cx="8220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答：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AutoNum type="arabicParenBoth"/>
            </a:pPr>
            <a:r>
              <a:rPr lang="zh-CN" altLang="en-US" dirty="0">
                <a:solidFill>
                  <a:srgbClr val="FF0000"/>
                </a:solidFill>
              </a:rPr>
              <a:t>最大范围是</a:t>
            </a:r>
            <a:r>
              <a:rPr lang="en-US" altLang="zh-CN" dirty="0">
                <a:solidFill>
                  <a:srgbClr val="FF0000"/>
                </a:solidFill>
              </a:rPr>
              <a:t>111.123.15.5-111.123.15.254 </a:t>
            </a:r>
            <a:r>
              <a:rPr lang="zh-CN" altLang="en-US" dirty="0">
                <a:solidFill>
                  <a:srgbClr val="FF0000"/>
                </a:solidFill>
              </a:rPr>
              <a:t>由于</a:t>
            </a:r>
            <a:r>
              <a:rPr lang="en-US" altLang="zh-CN" dirty="0">
                <a:solidFill>
                  <a:srgbClr val="FF0000"/>
                </a:solidFill>
              </a:rPr>
              <a:t>DHCP</a:t>
            </a:r>
            <a:r>
              <a:rPr lang="zh-CN" altLang="en-US" dirty="0">
                <a:solidFill>
                  <a:srgbClr val="FF0000"/>
                </a:solidFill>
              </a:rPr>
              <a:t>是动态主机配置协议 在使用</a:t>
            </a:r>
            <a:r>
              <a:rPr lang="en-US" altLang="zh-CN" dirty="0">
                <a:solidFill>
                  <a:srgbClr val="FF0000"/>
                </a:solidFill>
              </a:rPr>
              <a:t>DHCP</a:t>
            </a:r>
            <a:r>
              <a:rPr lang="zh-CN" altLang="en-US" dirty="0">
                <a:solidFill>
                  <a:srgbClr val="FF0000"/>
                </a:solidFill>
              </a:rPr>
              <a:t>获取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地址前没有自己的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地址，所以源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地址为</a:t>
            </a:r>
            <a:r>
              <a:rPr lang="en-US" altLang="zh-CN" dirty="0">
                <a:solidFill>
                  <a:srgbClr val="FF0000"/>
                </a:solidFill>
              </a:rPr>
              <a:t>0.0.0.0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DHCP Discover</a:t>
            </a:r>
            <a:r>
              <a:rPr lang="zh-CN" altLang="en-US" dirty="0">
                <a:solidFill>
                  <a:srgbClr val="FF0000"/>
                </a:solidFill>
              </a:rPr>
              <a:t>报文以广播形式发送，所以目的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地址为</a:t>
            </a:r>
            <a:r>
              <a:rPr lang="en-US" altLang="zh-CN" dirty="0">
                <a:solidFill>
                  <a:srgbClr val="FF0000"/>
                </a:solidFill>
              </a:rPr>
              <a:t>255.255.255.255</a:t>
            </a:r>
          </a:p>
          <a:p>
            <a:pPr marL="342900" indent="-342900">
              <a:buAutoNum type="arabicParenBoth"/>
            </a:pPr>
            <a:r>
              <a:rPr lang="zh-CN" altLang="en-US" dirty="0">
                <a:solidFill>
                  <a:srgbClr val="FF0000"/>
                </a:solidFill>
              </a:rPr>
              <a:t>主机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以广播形式发送</a:t>
            </a:r>
            <a:r>
              <a:rPr lang="en-US" altLang="zh-CN" dirty="0">
                <a:solidFill>
                  <a:srgbClr val="FF0000"/>
                </a:solidFill>
              </a:rPr>
              <a:t>ARP</a:t>
            </a:r>
            <a:r>
              <a:rPr lang="zh-CN" altLang="en-US" dirty="0">
                <a:solidFill>
                  <a:srgbClr val="FF0000"/>
                </a:solidFill>
              </a:rPr>
              <a:t>请求报文 目的</a:t>
            </a:r>
            <a:r>
              <a:rPr lang="en-US" altLang="zh-CN" dirty="0">
                <a:solidFill>
                  <a:srgbClr val="FF0000"/>
                </a:solidFill>
              </a:rPr>
              <a:t>MAC</a:t>
            </a:r>
            <a:r>
              <a:rPr lang="zh-CN" altLang="en-US" dirty="0">
                <a:solidFill>
                  <a:srgbClr val="FF0000"/>
                </a:solidFill>
              </a:rPr>
              <a:t>地址为</a:t>
            </a:r>
            <a:r>
              <a:rPr lang="en-US" altLang="zh-CN" dirty="0">
                <a:solidFill>
                  <a:srgbClr val="FF0000"/>
                </a:solidFill>
              </a:rPr>
              <a:t>ff-ff-ff-ff-ff-ff;</a:t>
            </a:r>
            <a:r>
              <a:rPr lang="zh-CN" altLang="en-US" dirty="0">
                <a:solidFill>
                  <a:srgbClr val="FF0000"/>
                </a:solidFill>
              </a:rPr>
              <a:t>访问</a:t>
            </a:r>
            <a:r>
              <a:rPr lang="en-US" altLang="zh-CN" dirty="0">
                <a:solidFill>
                  <a:srgbClr val="FF0000"/>
                </a:solidFill>
              </a:rPr>
              <a:t>Internet </a:t>
            </a:r>
            <a:r>
              <a:rPr lang="zh-CN" altLang="en-US" dirty="0">
                <a:solidFill>
                  <a:srgbClr val="FF0000"/>
                </a:solidFill>
              </a:rPr>
              <a:t>要经过路由器 所以目的</a:t>
            </a:r>
            <a:r>
              <a:rPr lang="en-US" altLang="zh-CN" dirty="0">
                <a:solidFill>
                  <a:srgbClr val="FF0000"/>
                </a:solidFill>
              </a:rPr>
              <a:t>MAC</a:t>
            </a:r>
            <a:r>
              <a:rPr lang="zh-CN" altLang="en-US" dirty="0">
                <a:solidFill>
                  <a:srgbClr val="FF0000"/>
                </a:solidFill>
              </a:rPr>
              <a:t>地址即为路由器的</a:t>
            </a:r>
            <a:r>
              <a:rPr lang="en-US" altLang="zh-CN" dirty="0">
                <a:solidFill>
                  <a:srgbClr val="FF0000"/>
                </a:solidFill>
              </a:rPr>
              <a:t>MAC</a:t>
            </a:r>
            <a:r>
              <a:rPr lang="zh-CN" altLang="en-US" dirty="0">
                <a:solidFill>
                  <a:srgbClr val="FF0000"/>
                </a:solidFill>
              </a:rPr>
              <a:t>地址，即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00-a1-a1-a1-a1-a1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(3) </a:t>
            </a:r>
            <a:r>
              <a:rPr lang="zh-CN" altLang="en-US" dirty="0">
                <a:solidFill>
                  <a:srgbClr val="FF0000"/>
                </a:solidFill>
              </a:rPr>
              <a:t>主机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能访问</a:t>
            </a:r>
            <a:r>
              <a:rPr lang="en-US" altLang="zh-CN" dirty="0">
                <a:solidFill>
                  <a:srgbClr val="FF0000"/>
                </a:solidFill>
              </a:rPr>
              <a:t>WWW</a:t>
            </a:r>
            <a:r>
              <a:rPr lang="zh-CN" altLang="en-US" dirty="0">
                <a:solidFill>
                  <a:srgbClr val="FF0000"/>
                </a:solidFill>
              </a:rPr>
              <a:t>服务器，但不能访问</a:t>
            </a:r>
            <a:r>
              <a:rPr lang="en-US" altLang="zh-CN" dirty="0">
                <a:solidFill>
                  <a:srgbClr val="FF0000"/>
                </a:solidFill>
              </a:rPr>
              <a:t>Internet</a:t>
            </a:r>
            <a:r>
              <a:rPr lang="zh-CN" altLang="en-US" dirty="0">
                <a:solidFill>
                  <a:srgbClr val="FF0000"/>
                </a:solidFill>
              </a:rPr>
              <a:t>。由于主机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的子网掩码配置正确而默认网关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地址被错误地配置为</a:t>
            </a:r>
            <a:r>
              <a:rPr lang="en-US" altLang="zh-CN" dirty="0">
                <a:solidFill>
                  <a:srgbClr val="FF0000"/>
                </a:solidFill>
              </a:rPr>
              <a:t>111.123.15.2(</a:t>
            </a:r>
            <a:r>
              <a:rPr lang="zh-CN" altLang="en-US" dirty="0">
                <a:solidFill>
                  <a:srgbClr val="FF0000"/>
                </a:solidFill>
              </a:rPr>
              <a:t>正确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地址是</a:t>
            </a:r>
            <a:r>
              <a:rPr lang="en-US" altLang="zh-CN" dirty="0">
                <a:solidFill>
                  <a:srgbClr val="FF0000"/>
                </a:solidFill>
              </a:rPr>
              <a:t>111.123.15.1)</a:t>
            </a:r>
            <a:r>
              <a:rPr lang="zh-CN" altLang="en-US" dirty="0">
                <a:solidFill>
                  <a:srgbClr val="FF0000"/>
                </a:solidFill>
              </a:rPr>
              <a:t>，所以主机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可以访问在同一个子网内的</a:t>
            </a:r>
            <a:r>
              <a:rPr lang="en-US" altLang="zh-CN" dirty="0">
                <a:solidFill>
                  <a:srgbClr val="FF0000"/>
                </a:solidFill>
              </a:rPr>
              <a:t>WWW</a:t>
            </a:r>
            <a:r>
              <a:rPr lang="zh-CN" altLang="en-US" dirty="0">
                <a:solidFill>
                  <a:srgbClr val="FF0000"/>
                </a:solidFill>
              </a:rPr>
              <a:t>服务器，但当主机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访问</a:t>
            </a:r>
            <a:r>
              <a:rPr lang="en-US" altLang="zh-CN" dirty="0">
                <a:solidFill>
                  <a:srgbClr val="FF0000"/>
                </a:solidFill>
              </a:rPr>
              <a:t>Internet</a:t>
            </a:r>
            <a:r>
              <a:rPr lang="zh-CN" altLang="en-US" dirty="0">
                <a:solidFill>
                  <a:srgbClr val="FF0000"/>
                </a:solidFill>
              </a:rPr>
              <a:t>时，生机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发出的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分组会被路由到错误的默认网关</a:t>
            </a:r>
            <a:r>
              <a:rPr lang="en-US" altLang="zh-CN" dirty="0">
                <a:solidFill>
                  <a:srgbClr val="FF0000"/>
                </a:solidFill>
              </a:rPr>
              <a:t>(111.123.15.2)</a:t>
            </a:r>
            <a:r>
              <a:rPr lang="zh-CN" altLang="en-US" dirty="0">
                <a:solidFill>
                  <a:srgbClr val="FF0000"/>
                </a:solidFill>
              </a:rPr>
              <a:t>，从而无法到达目的主机。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727075"/>
            <a:ext cx="6804025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EFC784-D7A3-AD31-E105-76B378110216}"/>
              </a:ext>
            </a:extLst>
          </p:cNvPr>
          <p:cNvSpPr txBox="1"/>
          <p:nvPr/>
        </p:nvSpPr>
        <p:spPr>
          <a:xfrm>
            <a:off x="274320" y="722376"/>
            <a:ext cx="8412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答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(2) 1-6  23-26</a:t>
            </a:r>
          </a:p>
          <a:p>
            <a:r>
              <a:rPr lang="en-US" altLang="zh-CN" dirty="0"/>
              <a:t>(3) </a:t>
            </a:r>
            <a:r>
              <a:rPr lang="en-US" altLang="zh-CN"/>
              <a:t>7-16 </a:t>
            </a:r>
            <a:r>
              <a:rPr lang="en-US" altLang="zh-CN">
                <a:solidFill>
                  <a:srgbClr val="FF0000"/>
                </a:solidFill>
              </a:rPr>
              <a:t>17-22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(4) 16</a:t>
            </a:r>
            <a:r>
              <a:rPr lang="zh-CN" altLang="en-US" dirty="0"/>
              <a:t>轮次后收到了三个重复的确认</a:t>
            </a:r>
            <a:r>
              <a:rPr lang="en-US" altLang="zh-CN" dirty="0"/>
              <a:t>ACK </a:t>
            </a:r>
            <a:r>
              <a:rPr lang="zh-CN" altLang="en-US" dirty="0"/>
              <a:t>因为下一步拥塞窗口减半了 在第</a:t>
            </a:r>
            <a:r>
              <a:rPr lang="en-US" altLang="zh-CN" dirty="0"/>
              <a:t>22</a:t>
            </a:r>
            <a:r>
              <a:rPr lang="zh-CN" altLang="en-US" dirty="0"/>
              <a:t>轮次发生了超时，下一轮次拥塞窗口值降为了</a:t>
            </a:r>
            <a:r>
              <a:rPr lang="en-US" altLang="zh-CN" dirty="0"/>
              <a:t>1</a:t>
            </a:r>
          </a:p>
          <a:p>
            <a:r>
              <a:rPr lang="en-US" altLang="zh-CN" dirty="0"/>
              <a:t>(5) 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轮次 </a:t>
            </a:r>
            <a:r>
              <a:rPr lang="en-US" altLang="zh-CN" dirty="0" err="1"/>
              <a:t>ssthresh</a:t>
            </a:r>
            <a:r>
              <a:rPr lang="en-US" altLang="zh-CN" dirty="0"/>
              <a:t> = 32</a:t>
            </a:r>
          </a:p>
          <a:p>
            <a:r>
              <a:rPr lang="zh-CN" altLang="en-US" dirty="0"/>
              <a:t>      第</a:t>
            </a:r>
            <a:r>
              <a:rPr lang="en-US" altLang="zh-CN" dirty="0"/>
              <a:t>18</a:t>
            </a:r>
            <a:r>
              <a:rPr lang="zh-CN" altLang="en-US" dirty="0"/>
              <a:t>轮次 </a:t>
            </a:r>
            <a:r>
              <a:rPr lang="en-US" altLang="zh-CN" dirty="0" err="1"/>
              <a:t>ssthresh</a:t>
            </a:r>
            <a:r>
              <a:rPr lang="en-US" altLang="zh-CN" dirty="0"/>
              <a:t> = 21  42/2=21</a:t>
            </a:r>
          </a:p>
          <a:p>
            <a:r>
              <a:rPr lang="zh-CN" altLang="en-US" dirty="0"/>
              <a:t>      第</a:t>
            </a:r>
            <a:r>
              <a:rPr lang="en-US" altLang="zh-CN" dirty="0"/>
              <a:t>24</a:t>
            </a:r>
            <a:r>
              <a:rPr lang="zh-CN" altLang="en-US" dirty="0"/>
              <a:t>轮次 </a:t>
            </a:r>
            <a:r>
              <a:rPr lang="en-US" altLang="zh-CN" dirty="0" err="1"/>
              <a:t>ssthresh</a:t>
            </a:r>
            <a:r>
              <a:rPr lang="en-US" altLang="zh-CN" dirty="0"/>
              <a:t> = 13  </a:t>
            </a:r>
            <a:r>
              <a:rPr lang="en-US" altLang="zh-CN" dirty="0" err="1"/>
              <a:t>cwnd</a:t>
            </a:r>
            <a:r>
              <a:rPr lang="en-US" altLang="zh-CN" dirty="0"/>
              <a:t>/2</a:t>
            </a:r>
          </a:p>
          <a:p>
            <a:r>
              <a:rPr lang="en-US" altLang="zh-CN" dirty="0"/>
              <a:t>(6) 7</a:t>
            </a:r>
          </a:p>
          <a:p>
            <a:r>
              <a:rPr lang="en-US" altLang="zh-CN" dirty="0"/>
              <a:t>(7) </a:t>
            </a:r>
            <a:r>
              <a:rPr lang="en-US" altLang="zh-CN" dirty="0" err="1"/>
              <a:t>ssthresh</a:t>
            </a:r>
            <a:r>
              <a:rPr lang="en-US" altLang="zh-CN" dirty="0"/>
              <a:t> = </a:t>
            </a:r>
            <a:r>
              <a:rPr lang="en-US" altLang="zh-CN" dirty="0" err="1"/>
              <a:t>cwnd</a:t>
            </a:r>
            <a:r>
              <a:rPr lang="en-US" altLang="zh-CN" dirty="0"/>
              <a:t> / 2 = 4</a:t>
            </a:r>
          </a:p>
          <a:p>
            <a:r>
              <a:rPr lang="en-US" altLang="zh-CN" dirty="0"/>
              <a:t>      </a:t>
            </a:r>
            <a:r>
              <a:rPr lang="en-US" altLang="zh-CN" dirty="0" err="1"/>
              <a:t>cwnd</a:t>
            </a:r>
            <a:r>
              <a:rPr lang="en-US" altLang="zh-CN" dirty="0"/>
              <a:t> = 4  </a:t>
            </a:r>
          </a:p>
        </p:txBody>
      </p:sp>
    </p:spTree>
    <p:extLst>
      <p:ext uri="{BB962C8B-B14F-4D97-AF65-F5344CB8AC3E}">
        <p14:creationId xmlns:p14="http://schemas.microsoft.com/office/powerpoint/2010/main" val="27133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86861" y="905503"/>
            <a:ext cx="8579296" cy="38558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800" b="1" dirty="0"/>
              <a:t>信道带宽为3000Hz，信噪比为30dB，则最大数据速率为多少？</a:t>
            </a:r>
            <a:endParaRPr lang="en-US" altLang="zh-CN" sz="2800" b="1" dirty="0"/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prstClr val="black"/>
                </a:solidFill>
              </a:rPr>
              <a:t>解：∵信噪比为30dB；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prstClr val="black"/>
                </a:solidFill>
              </a:rPr>
              <a:t>        ∴30=10Log</a:t>
            </a:r>
            <a:r>
              <a:rPr lang="zh-CN" altLang="en-US" sz="2200" baseline="-25000" dirty="0">
                <a:solidFill>
                  <a:prstClr val="black"/>
                </a:solidFill>
              </a:rPr>
              <a:t>10</a:t>
            </a:r>
            <a:r>
              <a:rPr lang="zh-CN" altLang="en-US" sz="2200" dirty="0">
                <a:solidFill>
                  <a:prstClr val="black"/>
                </a:solidFill>
              </a:rPr>
              <a:t>S/N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prstClr val="black"/>
                </a:solidFill>
              </a:rPr>
              <a:t>          Log</a:t>
            </a:r>
            <a:r>
              <a:rPr lang="zh-CN" altLang="en-US" sz="2200" baseline="-25000" dirty="0">
                <a:solidFill>
                  <a:prstClr val="black"/>
                </a:solidFill>
              </a:rPr>
              <a:t>10</a:t>
            </a:r>
            <a:r>
              <a:rPr lang="zh-CN" altLang="en-US" sz="2200" dirty="0">
                <a:solidFill>
                  <a:prstClr val="black"/>
                </a:solidFill>
              </a:rPr>
              <a:t>S/N=30/10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prstClr val="black"/>
                </a:solidFill>
              </a:rPr>
              <a:t>             S/N=10的3次方=1000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prstClr val="black"/>
                </a:solidFill>
              </a:rPr>
              <a:t>        ∴C=Wlog</a:t>
            </a:r>
            <a:r>
              <a:rPr lang="zh-CN" altLang="en-US" sz="2200" baseline="-25000" dirty="0">
                <a:solidFill>
                  <a:prstClr val="black"/>
                </a:solidFill>
              </a:rPr>
              <a:t>2</a:t>
            </a:r>
            <a:r>
              <a:rPr lang="zh-CN" altLang="en-US" sz="2200" dirty="0">
                <a:solidFill>
                  <a:prstClr val="black"/>
                </a:solidFill>
              </a:rPr>
              <a:t>(1+S/N)=3000×Log</a:t>
            </a:r>
            <a:r>
              <a:rPr lang="zh-CN" altLang="en-US" sz="2200" baseline="-25000" dirty="0">
                <a:solidFill>
                  <a:prstClr val="black"/>
                </a:solidFill>
              </a:rPr>
              <a:t>2</a:t>
            </a:r>
            <a:r>
              <a:rPr lang="zh-CN" altLang="en-US" sz="2200" dirty="0">
                <a:solidFill>
                  <a:prstClr val="black"/>
                </a:solidFill>
              </a:rPr>
              <a:t>(1+1000)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prstClr val="black"/>
                </a:solidFill>
              </a:rPr>
              <a:t>           ≈3000×9.97≈30000b/s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3875"/>
            <a:ext cx="35052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3300"/>
              </a:lnSpc>
              <a:buClr>
                <a:srgbClr val="0070C0"/>
              </a:buClr>
            </a:pPr>
            <a:r>
              <a:rPr lang="en-US" altLang="zh-CN" b="1" i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b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 = </a:t>
            </a:r>
            <a:r>
              <a:rPr lang="en-US" altLang="zh-CN" b="1" i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W</a:t>
            </a:r>
            <a:r>
              <a:rPr lang="en-US" altLang="zh-CN" b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 log</a:t>
            </a:r>
            <a:r>
              <a:rPr lang="en-US" altLang="zh-CN" b="1" baseline="-25000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(1+</a:t>
            </a:r>
            <a:r>
              <a:rPr lang="en-US" altLang="zh-CN" b="1" i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b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b="1" i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b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rPr>
              <a:t>)    (bit/s) </a:t>
            </a:r>
          </a:p>
        </p:txBody>
      </p:sp>
    </p:spTree>
    <p:extLst>
      <p:ext uri="{BB962C8B-B14F-4D97-AF65-F5344CB8AC3E}">
        <p14:creationId xmlns:p14="http://schemas.microsoft.com/office/powerpoint/2010/main" val="13549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3085" y="869315"/>
            <a:ext cx="7685405" cy="12958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假定1km长的CSMA/CD网络的数据率为1Gb/s。设信号在网络上的传播速率为200000km/s。求能够使用此协议的最短帧长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1km/200000(km/s)</a:t>
            </a:r>
            <a:r>
              <a:rPr lang="zh-CN" altLang="en-US" dirty="0"/>
              <a:t>✖</a:t>
            </a:r>
            <a:r>
              <a:rPr lang="en-US" altLang="zh-CN" dirty="0"/>
              <a:t>2</a:t>
            </a:r>
            <a:r>
              <a:rPr lang="zh-CN" altLang="en-US" dirty="0"/>
              <a:t>✖</a:t>
            </a:r>
            <a:r>
              <a:rPr lang="en-US" altLang="zh-CN" dirty="0"/>
              <a:t>1000000000b/s = 10000bit = 1250byte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66344" y="627200"/>
            <a:ext cx="8129015" cy="308939"/>
          </a:xfrm>
          <a:prstGeom prst="roundRect">
            <a:avLst>
              <a:gd name="adj" fmla="val 16667"/>
            </a:avLst>
          </a:prstGeom>
          <a:solidFill>
            <a:srgbClr val="ABEBD7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6085" y="57581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循环冗余检验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660204" y="1118782"/>
            <a:ext cx="5586506" cy="3122156"/>
            <a:chOff x="669696" y="1204869"/>
            <a:chExt cx="8778542" cy="5056277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669696" y="1645619"/>
              <a:ext cx="1160847" cy="38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i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P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 (</a:t>
              </a:r>
              <a:r>
                <a:rPr lang="zh-CN" altLang="en-US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除数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  <a:endParaRPr lang="zh-CN" altLang="en-US" sz="1500" b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351435" y="1644427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1101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067523" y="1206277"/>
              <a:ext cx="1421987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110100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483322" y="1641251"/>
              <a:ext cx="2386013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101001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000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993010" y="1664374"/>
              <a:ext cx="2316906" cy="37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sz="1500" b="1" i="1" baseline="30000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n</a:t>
              </a:r>
              <a:r>
                <a:rPr lang="en-US" altLang="zh-CN" sz="1500" b="1" i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M 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zh-CN" altLang="en-US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被除数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483322" y="1993677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1101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691285" y="2395314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1110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688109" y="2706463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>
                  <a:latin typeface="微软雅黑" pitchFamily="34" charset="-122"/>
                  <a:ea typeface="微软雅黑" pitchFamily="34" charset="-122"/>
                </a:rPr>
                <a:t>1101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892897" y="3096989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0111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892897" y="3401788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0000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086571" y="3787551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1110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083397" y="4116166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>
                  <a:latin typeface="微软雅黑" pitchFamily="34" charset="-122"/>
                  <a:ea typeface="微软雅黑" pitchFamily="34" charset="-122"/>
                </a:rPr>
                <a:t>1101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285011" y="4463826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0110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285011" y="4787677"/>
              <a:ext cx="767422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0000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451021" y="5140103"/>
              <a:ext cx="767423" cy="38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1100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448079" y="5467128"/>
              <a:ext cx="767423" cy="38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1101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689410" y="5876703"/>
              <a:ext cx="575567" cy="38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dirty="0">
                  <a:latin typeface="微软雅黑" pitchFamily="34" charset="-122"/>
                  <a:ea typeface="微软雅黑" pitchFamily="34" charset="-122"/>
                </a:rPr>
                <a:t>001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071115" y="5846473"/>
              <a:ext cx="3377123" cy="37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500" b="1" i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R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 (</a:t>
              </a:r>
              <a:r>
                <a:rPr lang="zh-CN" altLang="en-US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余数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  <a:r>
                <a:rPr lang="zh-CN" altLang="en-US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，作为 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FCS</a:t>
              </a: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199160" y="1626964"/>
              <a:ext cx="2600325" cy="454025"/>
            </a:xfrm>
            <a:custGeom>
              <a:avLst/>
              <a:gdLst>
                <a:gd name="T0" fmla="*/ 0 w 944"/>
                <a:gd name="T1" fmla="*/ 2147483647 h 134"/>
                <a:gd name="T2" fmla="*/ 2147483647 w 944"/>
                <a:gd name="T3" fmla="*/ 2147483647 h 134"/>
                <a:gd name="T4" fmla="*/ 2147483647 w 944"/>
                <a:gd name="T5" fmla="*/ 2147483647 h 134"/>
                <a:gd name="T6" fmla="*/ 2147483647 w 944"/>
                <a:gd name="T7" fmla="*/ 2147483647 h 134"/>
                <a:gd name="T8" fmla="*/ 2147483647 w 944"/>
                <a:gd name="T9" fmla="*/ 2147483647 h 134"/>
                <a:gd name="T10" fmla="*/ 2147483647 w 944"/>
                <a:gd name="T11" fmla="*/ 2147483647 h 134"/>
                <a:gd name="T12" fmla="*/ 2147483647 w 944"/>
                <a:gd name="T13" fmla="*/ 2147483647 h 134"/>
                <a:gd name="T14" fmla="*/ 2147483647 w 944"/>
                <a:gd name="T15" fmla="*/ 2147483647 h 134"/>
                <a:gd name="T16" fmla="*/ 2147483647 w 944"/>
                <a:gd name="T17" fmla="*/ 2147483647 h 134"/>
                <a:gd name="T18" fmla="*/ 2147483647 w 944"/>
                <a:gd name="T19" fmla="*/ 2147483647 h 134"/>
                <a:gd name="T20" fmla="*/ 2147483647 w 944"/>
                <a:gd name="T21" fmla="*/ 2147483647 h 134"/>
                <a:gd name="T22" fmla="*/ 2147483647 w 944"/>
                <a:gd name="T23" fmla="*/ 2147483647 h 134"/>
                <a:gd name="T24" fmla="*/ 2147483647 w 944"/>
                <a:gd name="T25" fmla="*/ 2147483647 h 134"/>
                <a:gd name="T26" fmla="*/ 2147483647 w 944"/>
                <a:gd name="T27" fmla="*/ 2147483647 h 134"/>
                <a:gd name="T28" fmla="*/ 2147483647 w 944"/>
                <a:gd name="T29" fmla="*/ 2147483647 h 134"/>
                <a:gd name="T30" fmla="*/ 2147483647 w 944"/>
                <a:gd name="T31" fmla="*/ 2147483647 h 134"/>
                <a:gd name="T32" fmla="*/ 2147483647 w 944"/>
                <a:gd name="T33" fmla="*/ 2147483647 h 134"/>
                <a:gd name="T34" fmla="*/ 2147483647 w 944"/>
                <a:gd name="T35" fmla="*/ 2147483647 h 134"/>
                <a:gd name="T36" fmla="*/ 2147483647 w 944"/>
                <a:gd name="T37" fmla="*/ 0 h 134"/>
                <a:gd name="T38" fmla="*/ 2147483647 w 944"/>
                <a:gd name="T39" fmla="*/ 0 h 134"/>
                <a:gd name="T40" fmla="*/ 2147483647 w 944"/>
                <a:gd name="T41" fmla="*/ 0 h 134"/>
                <a:gd name="T42" fmla="*/ 2147483647 w 944"/>
                <a:gd name="T43" fmla="*/ 0 h 1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44" h="134">
                  <a:moveTo>
                    <a:pt x="0" y="134"/>
                  </a:moveTo>
                  <a:lnTo>
                    <a:pt x="4" y="134"/>
                  </a:lnTo>
                  <a:lnTo>
                    <a:pt x="4" y="129"/>
                  </a:lnTo>
                  <a:lnTo>
                    <a:pt x="13" y="129"/>
                  </a:lnTo>
                  <a:lnTo>
                    <a:pt x="18" y="125"/>
                  </a:lnTo>
                  <a:lnTo>
                    <a:pt x="22" y="120"/>
                  </a:lnTo>
                  <a:lnTo>
                    <a:pt x="31" y="111"/>
                  </a:lnTo>
                  <a:lnTo>
                    <a:pt x="36" y="103"/>
                  </a:lnTo>
                  <a:lnTo>
                    <a:pt x="40" y="94"/>
                  </a:lnTo>
                  <a:lnTo>
                    <a:pt x="45" y="80"/>
                  </a:lnTo>
                  <a:lnTo>
                    <a:pt x="45" y="67"/>
                  </a:lnTo>
                  <a:lnTo>
                    <a:pt x="45" y="54"/>
                  </a:lnTo>
                  <a:lnTo>
                    <a:pt x="40" y="45"/>
                  </a:lnTo>
                  <a:lnTo>
                    <a:pt x="36" y="31"/>
                  </a:lnTo>
                  <a:lnTo>
                    <a:pt x="31" y="22"/>
                  </a:lnTo>
                  <a:lnTo>
                    <a:pt x="27" y="18"/>
                  </a:lnTo>
                  <a:lnTo>
                    <a:pt x="18" y="9"/>
                  </a:lnTo>
                  <a:lnTo>
                    <a:pt x="13" y="5"/>
                  </a:lnTo>
                  <a:lnTo>
                    <a:pt x="9" y="0"/>
                  </a:lnTo>
                  <a:lnTo>
                    <a:pt x="944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937097" y="1836514"/>
              <a:ext cx="3444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4333979" y="1991047"/>
              <a:ext cx="19050" cy="4381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4518128" y="1978347"/>
              <a:ext cx="15876" cy="11414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4675650" y="1991047"/>
              <a:ext cx="25400" cy="17653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4861388" y="1991047"/>
              <a:ext cx="33337" cy="24399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3492039" y="2379622"/>
              <a:ext cx="757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3686881" y="3092410"/>
              <a:ext cx="7572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3859530" y="3779798"/>
              <a:ext cx="7588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4107210" y="4467185"/>
              <a:ext cx="757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4244483" y="5141873"/>
              <a:ext cx="7588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4519547" y="5860827"/>
              <a:ext cx="757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5047606" y="1992635"/>
              <a:ext cx="39687" cy="31829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5386636" y="1849214"/>
              <a:ext cx="5048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>
              <a:off x="5489510" y="6037039"/>
              <a:ext cx="5048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978721" y="1204869"/>
              <a:ext cx="900993" cy="38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500" b="1" i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Q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 (</a:t>
              </a:r>
              <a:r>
                <a:rPr lang="zh-CN" altLang="en-US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商</a:t>
              </a:r>
              <a:r>
                <a:rPr lang="en-US" altLang="zh-CN" sz="1500" b="1" dirty="0">
                  <a:solidFill>
                    <a:srgbClr val="CC00CC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  <a:endParaRPr lang="zh-CN" altLang="en-US" sz="1500" b="1" dirty="0">
                <a:solidFill>
                  <a:srgbClr val="CC00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H="1">
              <a:off x="5385048" y="1399952"/>
              <a:ext cx="5048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5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773570" y="1932390"/>
            <a:ext cx="2690979" cy="1722556"/>
          </a:xfrm>
          <a:prstGeom prst="roundRect">
            <a:avLst>
              <a:gd name="adj" fmla="val 105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原始数据 </a:t>
            </a:r>
            <a:r>
              <a:rPr lang="en-US" altLang="zh-CN" sz="1600" b="1" i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= 101001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除数 </a:t>
            </a:r>
            <a:r>
              <a:rPr lang="en-US" altLang="zh-CN" sz="1600" b="1" i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= 1101</a:t>
            </a:r>
          </a:p>
          <a:p>
            <a:pPr>
              <a:lnSpc>
                <a:spcPct val="120000"/>
              </a:lnSpc>
            </a:pP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得到：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发送数据 </a:t>
            </a:r>
            <a:r>
              <a:rPr lang="en-US" altLang="zh-CN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= 101001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001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6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74" y="895351"/>
            <a:ext cx="7334251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已知</a:t>
            </a:r>
            <a:r>
              <a:rPr lang="en-US" altLang="zh-CN" sz="2400" dirty="0"/>
              <a:t> CRC </a:t>
            </a:r>
            <a:r>
              <a:rPr lang="zh-CN" altLang="zh-CN" sz="2400" dirty="0"/>
              <a:t>的生成多项式</a:t>
            </a:r>
            <a:r>
              <a:rPr lang="en-US" altLang="zh-CN" sz="2400" dirty="0"/>
              <a:t> G(X) = X</a:t>
            </a:r>
            <a:r>
              <a:rPr lang="en-US" altLang="zh-CN" sz="2400" baseline="30000" dirty="0"/>
              <a:t>4</a:t>
            </a:r>
            <a:r>
              <a:rPr lang="en-US" altLang="zh-CN" sz="2400" dirty="0"/>
              <a:t> + X</a:t>
            </a:r>
            <a:r>
              <a:rPr lang="en-US" altLang="zh-CN" sz="2400" baseline="30000" dirty="0"/>
              <a:t>3 </a:t>
            </a:r>
            <a:r>
              <a:rPr lang="en-US" altLang="zh-CN" sz="2400" dirty="0"/>
              <a:t>+ X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 + 1</a:t>
            </a:r>
            <a:r>
              <a:rPr lang="zh-CN" altLang="zh-CN" sz="2400" dirty="0"/>
              <a:t>，信息位是</a:t>
            </a:r>
            <a:r>
              <a:rPr lang="en-US" altLang="zh-CN" sz="2400" dirty="0"/>
              <a:t> 1010101</a:t>
            </a:r>
            <a:r>
              <a:rPr lang="zh-CN" altLang="zh-CN" sz="2400" dirty="0"/>
              <a:t>，请求出帧校验序列</a:t>
            </a:r>
            <a:r>
              <a:rPr lang="en-US" altLang="zh-CN" sz="2400" dirty="0"/>
              <a:t> FCS </a:t>
            </a:r>
            <a:r>
              <a:rPr lang="zh-CN" altLang="zh-CN" sz="2400" dirty="0"/>
              <a:t>码。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FCS 1001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10101011001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957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2326" y="860384"/>
            <a:ext cx="7477126" cy="365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一个数据报长度为</a:t>
            </a:r>
            <a:r>
              <a:rPr lang="en-US" altLang="zh-CN" dirty="0"/>
              <a:t>4000</a:t>
            </a:r>
            <a:r>
              <a:rPr lang="zh-CN" altLang="zh-CN" dirty="0"/>
              <a:t>字节（固定首部长度），现经过一个网络传送，但此网络能够传送的最大数据长度为</a:t>
            </a:r>
            <a:r>
              <a:rPr lang="en-US" altLang="zh-CN" dirty="0"/>
              <a:t>1420</a:t>
            </a:r>
            <a:r>
              <a:rPr lang="zh-CN" altLang="zh-CN" dirty="0"/>
              <a:t>字节，试问应当划分为几个短的数据报片？各数据报片的数据字段长度、片偏移字段和</a:t>
            </a:r>
            <a:r>
              <a:rPr lang="en-US" altLang="zh-CN" dirty="0"/>
              <a:t>MF</a:t>
            </a:r>
            <a:r>
              <a:rPr lang="zh-CN" altLang="zh-CN" dirty="0"/>
              <a:t>应为何值？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en-US" sz="1400" dirty="0">
                <a:solidFill>
                  <a:srgbClr val="FF0000"/>
                </a:solidFill>
              </a:rPr>
              <a:t>答：首部长度</a:t>
            </a:r>
            <a:r>
              <a:rPr lang="en-US" altLang="zh-CN" sz="1400" dirty="0">
                <a:solidFill>
                  <a:srgbClr val="FF0000"/>
                </a:solidFill>
              </a:rPr>
              <a:t>20</a:t>
            </a:r>
            <a:r>
              <a:rPr lang="zh-CN" altLang="en-US" sz="1400" dirty="0">
                <a:solidFill>
                  <a:srgbClr val="FF0000"/>
                </a:solidFill>
              </a:rPr>
              <a:t>字节 数据部分 </a:t>
            </a:r>
            <a:r>
              <a:rPr lang="en-US" altLang="zh-CN" sz="1400" dirty="0">
                <a:solidFill>
                  <a:srgbClr val="FF0000"/>
                </a:solidFill>
              </a:rPr>
              <a:t>4000 – 20 = 3980</a:t>
            </a:r>
            <a:r>
              <a:rPr lang="zh-CN" altLang="en-US" sz="1400" dirty="0">
                <a:solidFill>
                  <a:srgbClr val="FF0000"/>
                </a:solidFill>
              </a:rPr>
              <a:t>字节 最大数据长度</a:t>
            </a:r>
            <a:r>
              <a:rPr lang="en-US" altLang="zh-CN" sz="1400" dirty="0">
                <a:solidFill>
                  <a:srgbClr val="FF0000"/>
                </a:solidFill>
              </a:rPr>
              <a:t>1420</a:t>
            </a:r>
            <a:r>
              <a:rPr lang="zh-CN" altLang="en-US" sz="1400" dirty="0">
                <a:solidFill>
                  <a:srgbClr val="FF0000"/>
                </a:solidFill>
              </a:rPr>
              <a:t>字节 除首部外 数据部分 </a:t>
            </a:r>
            <a:r>
              <a:rPr lang="en-US" altLang="zh-CN" sz="1400" dirty="0">
                <a:solidFill>
                  <a:srgbClr val="FF0000"/>
                </a:solidFill>
              </a:rPr>
              <a:t>1420 – 20 = 1400</a:t>
            </a:r>
            <a:r>
              <a:rPr lang="zh-CN" altLang="en-US" sz="1400" dirty="0">
                <a:solidFill>
                  <a:srgbClr val="FF0000"/>
                </a:solidFill>
              </a:rPr>
              <a:t>字节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3980 /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1400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=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2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······ 1180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                  </a:t>
            </a:r>
            <a:r>
              <a:rPr lang="zh-CN" altLang="en-US" sz="1400" dirty="0">
                <a:solidFill>
                  <a:srgbClr val="FF0000"/>
                </a:solidFill>
              </a:rPr>
              <a:t>长度            片偏移       </a:t>
            </a:r>
            <a:r>
              <a:rPr lang="en-US" altLang="zh-CN" sz="1400" dirty="0">
                <a:solidFill>
                  <a:srgbClr val="FF0000"/>
                </a:solidFill>
              </a:rPr>
              <a:t>MF      DF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第一片 </a:t>
            </a:r>
            <a:r>
              <a:rPr lang="en-US" altLang="zh-CN" sz="1400" dirty="0">
                <a:solidFill>
                  <a:srgbClr val="FF0000"/>
                </a:solidFill>
              </a:rPr>
              <a:t>1400</a:t>
            </a:r>
            <a:r>
              <a:rPr lang="zh-CN" altLang="en-US" sz="1400" dirty="0">
                <a:solidFill>
                  <a:srgbClr val="FF0000"/>
                </a:solidFill>
              </a:rPr>
              <a:t>字节            </a:t>
            </a:r>
            <a:r>
              <a:rPr lang="en-US" altLang="zh-CN" sz="1400" dirty="0">
                <a:solidFill>
                  <a:srgbClr val="FF0000"/>
                </a:solidFill>
              </a:rPr>
              <a:t>0               1         0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第二片 </a:t>
            </a:r>
            <a:r>
              <a:rPr lang="en-US" altLang="zh-CN" sz="1400" dirty="0">
                <a:solidFill>
                  <a:srgbClr val="FF0000"/>
                </a:solidFill>
              </a:rPr>
              <a:t>1400</a:t>
            </a:r>
            <a:r>
              <a:rPr lang="zh-CN" altLang="en-US" sz="1400" dirty="0">
                <a:solidFill>
                  <a:srgbClr val="FF0000"/>
                </a:solidFill>
              </a:rPr>
              <a:t>字节           </a:t>
            </a:r>
            <a:r>
              <a:rPr lang="en-US" altLang="zh-CN" sz="1400" dirty="0">
                <a:solidFill>
                  <a:srgbClr val="FF0000"/>
                </a:solidFill>
              </a:rPr>
              <a:t>175            1        0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第三片  </a:t>
            </a:r>
            <a:r>
              <a:rPr lang="en-US" altLang="zh-CN" sz="1400" dirty="0">
                <a:solidFill>
                  <a:srgbClr val="FF0000"/>
                </a:solidFill>
              </a:rPr>
              <a:t>1180</a:t>
            </a:r>
            <a:r>
              <a:rPr lang="zh-CN" altLang="en-US" sz="1400" dirty="0">
                <a:solidFill>
                  <a:srgbClr val="FF0000"/>
                </a:solidFill>
              </a:rPr>
              <a:t>字节          </a:t>
            </a:r>
            <a:r>
              <a:rPr lang="en-US" altLang="zh-CN" sz="1400" dirty="0">
                <a:solidFill>
                  <a:srgbClr val="FF0000"/>
                </a:solidFill>
              </a:rPr>
              <a:t>350            0        1 </a:t>
            </a:r>
          </a:p>
        </p:txBody>
      </p:sp>
    </p:spTree>
    <p:extLst>
      <p:ext uri="{BB962C8B-B14F-4D97-AF65-F5344CB8AC3E}">
        <p14:creationId xmlns:p14="http://schemas.microsoft.com/office/powerpoint/2010/main" val="35353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3075" y="662305"/>
            <a:ext cx="83331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（5分）假定网络中的路由器A的路由表有如下的项目（这三列分别表示“目的网络”、“距离”和“下一跳路由器”）</a:t>
            </a:r>
          </a:p>
          <a:p>
            <a:r>
              <a:rPr lang="zh-CN" altLang="en-US" dirty="0"/>
              <a:t>N1　　　</a:t>
            </a:r>
            <a:r>
              <a:rPr lang="en-US" altLang="zh-CN" dirty="0"/>
              <a:t>5</a:t>
            </a:r>
            <a:r>
              <a:rPr lang="zh-CN" altLang="en-US" dirty="0"/>
              <a:t>　　B</a:t>
            </a:r>
          </a:p>
          <a:p>
            <a:r>
              <a:rPr lang="zh-CN" altLang="en-US" dirty="0"/>
              <a:t>N2　　　</a:t>
            </a:r>
            <a:r>
              <a:rPr lang="en-US" altLang="zh-CN" dirty="0"/>
              <a:t>3</a:t>
            </a:r>
            <a:r>
              <a:rPr lang="zh-CN" altLang="en-US" dirty="0"/>
              <a:t>　　C</a:t>
            </a:r>
          </a:p>
          <a:p>
            <a:r>
              <a:rPr lang="zh-CN" altLang="en-US" dirty="0"/>
              <a:t>N4　　　5　　G</a:t>
            </a:r>
          </a:p>
          <a:p>
            <a:r>
              <a:rPr lang="en-US" altLang="zh-CN" dirty="0"/>
              <a:t>N5             6          E</a:t>
            </a:r>
            <a:endParaRPr lang="zh-CN" altLang="en-US" dirty="0"/>
          </a:p>
          <a:p>
            <a:r>
              <a:rPr lang="en-US" altLang="zh-CN" dirty="0"/>
              <a:t>N8             4         D</a:t>
            </a:r>
            <a:endParaRPr lang="zh-CN" altLang="en-US" dirty="0"/>
          </a:p>
          <a:p>
            <a:r>
              <a:rPr lang="zh-CN" altLang="en-US" dirty="0"/>
              <a:t>现在A收到从</a:t>
            </a:r>
            <a:r>
              <a:rPr lang="en-US" altLang="zh-CN" dirty="0"/>
              <a:t>D</a:t>
            </a:r>
            <a:r>
              <a:rPr lang="zh-CN" altLang="en-US" dirty="0"/>
              <a:t>发来的路由信息（这两列分别表示“目的网络”和“距离”　）：</a:t>
            </a:r>
          </a:p>
          <a:p>
            <a:r>
              <a:rPr lang="zh-CN" altLang="en-US" dirty="0"/>
              <a:t>N1　　　</a:t>
            </a:r>
            <a:r>
              <a:rPr lang="en-US" altLang="zh-CN" dirty="0"/>
              <a:t>3</a:t>
            </a:r>
            <a:endParaRPr lang="zh-CN" altLang="en-US" dirty="0"/>
          </a:p>
          <a:p>
            <a:r>
              <a:rPr lang="zh-CN" altLang="en-US" dirty="0"/>
              <a:t>N2　　　</a:t>
            </a:r>
            <a:r>
              <a:rPr lang="en-US" altLang="zh-CN" dirty="0"/>
              <a:t>2</a:t>
            </a:r>
            <a:endParaRPr lang="zh-CN" altLang="en-US" dirty="0"/>
          </a:p>
          <a:p>
            <a:r>
              <a:rPr lang="zh-CN" altLang="en-US" dirty="0"/>
              <a:t>N3　　　3</a:t>
            </a:r>
          </a:p>
          <a:p>
            <a:r>
              <a:rPr lang="en-US" altLang="zh-CN" dirty="0"/>
              <a:t>N4             5</a:t>
            </a:r>
            <a:endParaRPr lang="zh-CN" altLang="en-US" dirty="0"/>
          </a:p>
          <a:p>
            <a:r>
              <a:rPr lang="zh-CN" altLang="en-US" dirty="0"/>
              <a:t>N5      </a:t>
            </a:r>
            <a:r>
              <a:rPr lang="en-US" altLang="zh-CN" dirty="0"/>
              <a:t>       </a:t>
            </a:r>
            <a:r>
              <a:rPr lang="zh-CN" altLang="en-US" dirty="0"/>
              <a:t>3</a:t>
            </a:r>
          </a:p>
          <a:p>
            <a:r>
              <a:rPr lang="zh-CN" altLang="en-US" dirty="0"/>
              <a:t>试求出路由器A更新后的路由表（详细说明每一个步骤）。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13E7D58-3CE4-DEF9-5B86-7CD603D0D8F0}"/>
              </a:ext>
            </a:extLst>
          </p:cNvPr>
          <p:cNvSpPr txBox="1"/>
          <p:nvPr/>
        </p:nvSpPr>
        <p:spPr>
          <a:xfrm>
            <a:off x="274320" y="434537"/>
            <a:ext cx="8595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答：先把</a:t>
            </a:r>
            <a:r>
              <a:rPr lang="en-US" altLang="zh-CN" dirty="0"/>
              <a:t>A</a:t>
            </a:r>
            <a:r>
              <a:rPr lang="zh-CN" altLang="en-US" dirty="0"/>
              <a:t>收到的路由信息中“距离”加</a:t>
            </a:r>
            <a:r>
              <a:rPr lang="en-US" altLang="zh-CN" dirty="0"/>
              <a:t>1</a:t>
            </a:r>
            <a:r>
              <a:rPr lang="zh-CN" altLang="en-US" dirty="0"/>
              <a:t>，下一跳路由器改为</a:t>
            </a:r>
            <a:r>
              <a:rPr lang="en-US" altLang="zh-CN" dirty="0"/>
              <a:t>D</a:t>
            </a:r>
            <a:r>
              <a:rPr lang="zh-CN" altLang="en-US" dirty="0"/>
              <a:t>，得：</a:t>
            </a:r>
          </a:p>
          <a:p>
            <a:r>
              <a:rPr lang="zh-CN" altLang="en-US" dirty="0"/>
              <a:t>新表：</a:t>
            </a:r>
          </a:p>
          <a:p>
            <a:r>
              <a:rPr lang="en-US" altLang="zh-CN" dirty="0"/>
              <a:t>N1 4 D</a:t>
            </a:r>
          </a:p>
          <a:p>
            <a:r>
              <a:rPr lang="en-US" altLang="zh-CN" dirty="0"/>
              <a:t>N2 3 D</a:t>
            </a:r>
          </a:p>
          <a:p>
            <a:r>
              <a:rPr lang="en-US" altLang="zh-CN" dirty="0"/>
              <a:t>N3 4 D</a:t>
            </a:r>
          </a:p>
          <a:p>
            <a:r>
              <a:rPr lang="en-US" altLang="zh-CN" dirty="0"/>
              <a:t>N4 6 D</a:t>
            </a:r>
          </a:p>
          <a:p>
            <a:r>
              <a:rPr lang="en-US" altLang="zh-CN" dirty="0"/>
              <a:t>N5 4 D</a:t>
            </a:r>
          </a:p>
          <a:p>
            <a:r>
              <a:rPr lang="zh-CN" altLang="en-US" dirty="0"/>
              <a:t>再对比上述新表和</a:t>
            </a:r>
            <a:r>
              <a:rPr lang="en-US" altLang="zh-CN" dirty="0"/>
              <a:t>A</a:t>
            </a:r>
            <a:r>
              <a:rPr lang="zh-CN" altLang="en-US" dirty="0"/>
              <a:t>表的“目的网络”和“距离”。</a:t>
            </a:r>
          </a:p>
          <a:p>
            <a:r>
              <a:rPr lang="en-US" altLang="zh-CN" dirty="0"/>
              <a:t>N1 4 D </a:t>
            </a:r>
            <a:r>
              <a:rPr lang="zh-CN" altLang="en-US" dirty="0"/>
              <a:t>（两表都有</a:t>
            </a:r>
            <a:r>
              <a:rPr lang="en-US" altLang="zh-CN" dirty="0"/>
              <a:t>N1</a:t>
            </a:r>
            <a:r>
              <a:rPr lang="zh-CN" altLang="en-US" dirty="0"/>
              <a:t>，但下一跳不同，比较距离，距离短，那么更新）</a:t>
            </a:r>
          </a:p>
          <a:p>
            <a:r>
              <a:rPr lang="en-US" altLang="zh-CN" dirty="0"/>
              <a:t>N2 3 C </a:t>
            </a:r>
            <a:r>
              <a:rPr lang="zh-CN" altLang="en-US" dirty="0"/>
              <a:t>（两表都有</a:t>
            </a:r>
            <a:r>
              <a:rPr lang="en-US" altLang="zh-CN" dirty="0"/>
              <a:t>N2</a:t>
            </a:r>
            <a:r>
              <a:rPr lang="zh-CN" altLang="en-US" dirty="0"/>
              <a:t>，但下一跳不同，那么更新距离，距离一样，不变）</a:t>
            </a:r>
          </a:p>
          <a:p>
            <a:r>
              <a:rPr lang="en-US" altLang="zh-CN" dirty="0"/>
              <a:t>N3 4 D </a:t>
            </a:r>
            <a:r>
              <a:rPr lang="zh-CN" altLang="en-US" dirty="0"/>
              <a:t>（</a:t>
            </a:r>
            <a:r>
              <a:rPr lang="en-US" altLang="zh-CN" dirty="0"/>
              <a:t>A</a:t>
            </a:r>
            <a:r>
              <a:rPr lang="zh-CN" altLang="en-US" dirty="0"/>
              <a:t>表中无</a:t>
            </a:r>
            <a:r>
              <a:rPr lang="en-US" altLang="zh-CN" dirty="0"/>
              <a:t>N3</a:t>
            </a:r>
            <a:r>
              <a:rPr lang="zh-CN" altLang="en-US" dirty="0"/>
              <a:t>，而新表有，那么添加）</a:t>
            </a:r>
          </a:p>
          <a:p>
            <a:r>
              <a:rPr lang="en-US" altLang="zh-CN" dirty="0"/>
              <a:t>N4 5 G </a:t>
            </a:r>
            <a:r>
              <a:rPr lang="zh-CN" altLang="en-US" dirty="0"/>
              <a:t>（两表都有</a:t>
            </a:r>
            <a:r>
              <a:rPr lang="en-US" altLang="zh-CN" dirty="0"/>
              <a:t>N4</a:t>
            </a:r>
            <a:r>
              <a:rPr lang="zh-CN" altLang="en-US" dirty="0"/>
              <a:t>，但下一跳不同，比较距离，距更大，不变）</a:t>
            </a:r>
          </a:p>
          <a:p>
            <a:r>
              <a:rPr lang="en-US" altLang="zh-CN" dirty="0"/>
              <a:t>N5 4 D </a:t>
            </a:r>
            <a:r>
              <a:rPr lang="zh-CN" altLang="en-US" dirty="0"/>
              <a:t>（两表都有</a:t>
            </a:r>
            <a:r>
              <a:rPr lang="en-US" altLang="zh-CN" dirty="0"/>
              <a:t>N5</a:t>
            </a:r>
            <a:r>
              <a:rPr lang="zh-CN" altLang="en-US" dirty="0"/>
              <a:t>，但下一跳不同，距离短，那么更新）</a:t>
            </a:r>
          </a:p>
          <a:p>
            <a:r>
              <a:rPr lang="en-US" altLang="zh-CN" dirty="0"/>
              <a:t>N8 4 D </a:t>
            </a:r>
            <a:r>
              <a:rPr lang="zh-CN" altLang="en-US" dirty="0"/>
              <a:t>（新表无</a:t>
            </a:r>
            <a:r>
              <a:rPr lang="en-US" altLang="zh-CN" dirty="0"/>
              <a:t>N8</a:t>
            </a:r>
            <a:r>
              <a:rPr lang="zh-CN" altLang="en-US" dirty="0"/>
              <a:t>的信息</a:t>
            </a:r>
            <a:r>
              <a:rPr lang="en-US" altLang="zh-CN" dirty="0"/>
              <a:t>,</a:t>
            </a:r>
            <a:r>
              <a:rPr lang="zh-CN" altLang="en-US" dirty="0"/>
              <a:t>不变）</a:t>
            </a:r>
          </a:p>
        </p:txBody>
      </p:sp>
    </p:spTree>
    <p:extLst>
      <p:ext uri="{BB962C8B-B14F-4D97-AF65-F5344CB8AC3E}">
        <p14:creationId xmlns:p14="http://schemas.microsoft.com/office/powerpoint/2010/main" val="33823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5160" y="690880"/>
            <a:ext cx="73466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某学校申请了一个 C 类网络地址 </a:t>
            </a:r>
            <a:r>
              <a:rPr lang="en-US" altLang="zh-CN" dirty="0"/>
              <a:t>192.168.20.0</a:t>
            </a:r>
            <a:r>
              <a:rPr lang="zh-CN" altLang="en-US" dirty="0"/>
              <a:t>，根据学校需要，内部分成计算机学院、文学院、体育学院、数学学院、</a:t>
            </a:r>
            <a:r>
              <a:rPr lang="en-US" altLang="zh-CN" dirty="0"/>
              <a:t>4</a:t>
            </a:r>
            <a:r>
              <a:rPr lang="zh-CN" altLang="en-US" dirty="0"/>
              <a:t>个部门，每个部门大约有 </a:t>
            </a:r>
            <a:r>
              <a:rPr lang="en-US" altLang="zh-CN" dirty="0"/>
              <a:t>50,40,25,</a:t>
            </a:r>
            <a:r>
              <a:rPr lang="zh-CN" altLang="en-US" dirty="0"/>
              <a:t>2</a:t>
            </a:r>
            <a:r>
              <a:rPr lang="en-US" altLang="zh-CN" dirty="0"/>
              <a:t>0</a:t>
            </a:r>
            <a:r>
              <a:rPr lang="zh-CN" altLang="en-US" dirty="0"/>
              <a:t> 台计算机。请问如何划分子网？分别写出每个子网的网络地址、子网掩码和可用 IP 地址段。</a:t>
            </a:r>
            <a:endParaRPr lang="en-US" altLang="zh-CN" dirty="0"/>
          </a:p>
          <a:p>
            <a:r>
              <a:rPr lang="zh-CN" altLang="en-US" sz="1600" dirty="0">
                <a:solidFill>
                  <a:srgbClr val="FF0000"/>
                </a:solidFill>
              </a:rPr>
              <a:t>答：</a:t>
            </a:r>
            <a:r>
              <a:rPr lang="en-US" altLang="zh-CN" sz="1600" dirty="0">
                <a:solidFill>
                  <a:srgbClr val="FF0000"/>
                </a:solidFill>
              </a:rPr>
              <a:t>C</a:t>
            </a:r>
            <a:r>
              <a:rPr lang="zh-CN" altLang="en-US" sz="1600" dirty="0">
                <a:solidFill>
                  <a:srgbClr val="FF0000"/>
                </a:solidFill>
              </a:rPr>
              <a:t>类地址主机号有</a:t>
            </a:r>
            <a:r>
              <a:rPr lang="en-US" altLang="zh-CN" sz="1600" dirty="0">
                <a:solidFill>
                  <a:srgbClr val="FF0000"/>
                </a:solidFill>
              </a:rPr>
              <a:t>8</a:t>
            </a:r>
            <a:r>
              <a:rPr lang="zh-CN" altLang="en-US" sz="1600" dirty="0">
                <a:solidFill>
                  <a:srgbClr val="FF0000"/>
                </a:solidFill>
              </a:rPr>
              <a:t>位，易知</a:t>
            </a:r>
            <a:r>
              <a:rPr lang="en-US" altLang="zh-CN" sz="1600" dirty="0">
                <a:solidFill>
                  <a:srgbClr val="FF0000"/>
                </a:solidFill>
              </a:rPr>
              <a:t>2^(8-2) = 64 &gt; 50, </a:t>
            </a:r>
            <a:r>
              <a:rPr lang="zh-CN" altLang="en-US" sz="1600" dirty="0">
                <a:solidFill>
                  <a:srgbClr val="FF0000"/>
                </a:solidFill>
              </a:rPr>
              <a:t>故用</a:t>
            </a:r>
            <a:r>
              <a:rPr lang="en-US" altLang="zh-CN" sz="1600" dirty="0">
                <a:solidFill>
                  <a:srgbClr val="FF0000"/>
                </a:solidFill>
              </a:rPr>
              <a:t>6</a:t>
            </a:r>
            <a:r>
              <a:rPr lang="zh-CN" altLang="en-US" sz="1600" dirty="0">
                <a:solidFill>
                  <a:srgbClr val="FF0000"/>
                </a:solidFill>
              </a:rPr>
              <a:t>位主机号可以满足分配需求，子网号占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>
                <a:solidFill>
                  <a:srgbClr val="FF0000"/>
                </a:solidFill>
              </a:rPr>
              <a:t>位，取 </a:t>
            </a:r>
            <a:r>
              <a:rPr lang="en-US" altLang="zh-CN" sz="1600" dirty="0">
                <a:solidFill>
                  <a:srgbClr val="FF0000"/>
                </a:solidFill>
              </a:rPr>
              <a:t>00 01 10 11 </a:t>
            </a:r>
            <a:r>
              <a:rPr lang="zh-CN" altLang="en-US" sz="1600" dirty="0">
                <a:solidFill>
                  <a:srgbClr val="FF0000"/>
                </a:solidFill>
              </a:rPr>
              <a:t>子网掩码为</a:t>
            </a:r>
            <a:r>
              <a:rPr lang="en-US" altLang="zh-CN" sz="1600" dirty="0">
                <a:solidFill>
                  <a:srgbClr val="FF0000"/>
                </a:solidFill>
              </a:rPr>
              <a:t>255.255.255.192</a:t>
            </a:r>
          </a:p>
          <a:p>
            <a:r>
              <a:rPr lang="zh-CN" altLang="en-US" sz="1600" dirty="0">
                <a:solidFill>
                  <a:srgbClr val="FF0000"/>
                </a:solidFill>
              </a:rPr>
              <a:t>子网</a:t>
            </a:r>
            <a:r>
              <a:rPr lang="en-US" altLang="zh-CN" sz="1600" dirty="0">
                <a:solidFill>
                  <a:srgbClr val="FF0000"/>
                </a:solidFill>
              </a:rPr>
              <a:t>1</a:t>
            </a:r>
            <a:r>
              <a:rPr lang="zh-CN" altLang="en-US" sz="1600" dirty="0">
                <a:solidFill>
                  <a:srgbClr val="FF0000"/>
                </a:solidFill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192.168.20.0</a:t>
            </a:r>
            <a:r>
              <a:rPr lang="en-US" altLang="zh-CN" sz="1600">
                <a:solidFill>
                  <a:srgbClr val="FF0000"/>
                </a:solidFill>
              </a:rPr>
              <a:t>		192.168.20.1-192.168.20.62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zh-CN" altLang="en-US" sz="1600" dirty="0">
                <a:solidFill>
                  <a:srgbClr val="FF0000"/>
                </a:solidFill>
              </a:rPr>
              <a:t>子网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>
                <a:solidFill>
                  <a:srgbClr val="FF0000"/>
                </a:solidFill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192.168.20.64 	192.168.20.65-192.168.20.126</a:t>
            </a:r>
            <a:endParaRPr lang="zh-CN" altLang="en-US" sz="1600" dirty="0">
              <a:solidFill>
                <a:srgbClr val="FF0000"/>
              </a:solidFill>
            </a:endParaRPr>
          </a:p>
          <a:p>
            <a:r>
              <a:rPr lang="zh-CN" altLang="en-US" sz="1600" dirty="0">
                <a:solidFill>
                  <a:srgbClr val="FF0000"/>
                </a:solidFill>
              </a:rPr>
              <a:t>子网</a:t>
            </a:r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zh-CN" altLang="en-US" sz="1600" dirty="0">
                <a:solidFill>
                  <a:srgbClr val="FF0000"/>
                </a:solidFill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192.168.20.128	192.168.20.129-192.168.20.190</a:t>
            </a:r>
            <a:endParaRPr lang="zh-CN" altLang="en-US" sz="1600" dirty="0">
              <a:solidFill>
                <a:srgbClr val="FF0000"/>
              </a:solidFill>
            </a:endParaRPr>
          </a:p>
          <a:p>
            <a:r>
              <a:rPr lang="zh-CN" altLang="en-US" sz="1600" dirty="0">
                <a:solidFill>
                  <a:srgbClr val="FF0000"/>
                </a:solidFill>
              </a:rPr>
              <a:t>子网</a:t>
            </a:r>
            <a:r>
              <a:rPr lang="en-US" altLang="zh-CN" sz="1600" dirty="0">
                <a:solidFill>
                  <a:srgbClr val="FF0000"/>
                </a:solidFill>
              </a:rPr>
              <a:t>4</a:t>
            </a:r>
            <a:r>
              <a:rPr lang="zh-CN" altLang="en-US" sz="1600" dirty="0">
                <a:solidFill>
                  <a:srgbClr val="FF0000"/>
                </a:solidFill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192.168.20.192	192.168.20.193-192.168.20.254</a:t>
            </a:r>
            <a:endParaRPr lang="zh-CN" altLang="en-US" sz="1600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55,&quot;width&quot;:1083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1577</Words>
  <Application>Microsoft Office PowerPoint</Application>
  <PresentationFormat>全屏显示(16:9)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Calibri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王 子含</cp:lastModifiedBy>
  <cp:revision>832</cp:revision>
  <dcterms:created xsi:type="dcterms:W3CDTF">2018-07-18T08:51:00Z</dcterms:created>
  <dcterms:modified xsi:type="dcterms:W3CDTF">2022-06-19T09:35:33Z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3771F516DE0F465CACBFA724F5C7D2CB</vt:lpwstr>
  </property>
  <property fmtid="{D5CDD505-2E9C-101B-9397-08002B2CF9AE}" pid="3" name="KSOProductBuildVer">
    <vt:lpwstr>2052-11.1.0.10495</vt:lpwstr>
  </property>
</Properties>
</file>